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</p:sldMasterIdLst>
  <p:notesMasterIdLst>
    <p:notesMasterId r:id="rId25"/>
  </p:notesMasterIdLst>
  <p:handoutMasterIdLst>
    <p:handoutMasterId r:id="rId26"/>
  </p:handoutMasterIdLst>
  <p:sldIdLst>
    <p:sldId id="330" r:id="rId6"/>
    <p:sldId id="294" r:id="rId7"/>
    <p:sldId id="331" r:id="rId8"/>
    <p:sldId id="333" r:id="rId9"/>
    <p:sldId id="334" r:id="rId10"/>
    <p:sldId id="298" r:id="rId11"/>
    <p:sldId id="299" r:id="rId12"/>
    <p:sldId id="336" r:id="rId13"/>
    <p:sldId id="315" r:id="rId14"/>
    <p:sldId id="295" r:id="rId15"/>
    <p:sldId id="256" r:id="rId16"/>
    <p:sldId id="296" r:id="rId17"/>
    <p:sldId id="261" r:id="rId18"/>
    <p:sldId id="317" r:id="rId19"/>
    <p:sldId id="318" r:id="rId20"/>
    <p:sldId id="319" r:id="rId21"/>
    <p:sldId id="300" r:id="rId22"/>
    <p:sldId id="309" r:id="rId23"/>
    <p:sldId id="293" r:id="rId2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1904"/>
    <a:srgbClr val="0C4A66"/>
    <a:srgbClr val="3E749C"/>
    <a:srgbClr val="485C4E"/>
    <a:srgbClr val="908968"/>
    <a:srgbClr val="2A4743"/>
    <a:srgbClr val="BFA386"/>
    <a:srgbClr val="435B47"/>
    <a:srgbClr val="BFA577"/>
    <a:srgbClr val="893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0" autoAdjust="0"/>
    <p:restoredTop sz="94639" autoAdjust="0"/>
  </p:normalViewPr>
  <p:slideViewPr>
    <p:cSldViewPr snapToGrid="0">
      <p:cViewPr varScale="1">
        <p:scale>
          <a:sx n="85" d="100"/>
          <a:sy n="85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915470-E2FA-446D-A32D-B5962050BB5E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EB3F0C3-FCB3-4CA7-99B3-74646103CA53}">
      <dgm:prSet/>
      <dgm:spPr/>
      <dgm:t>
        <a:bodyPr/>
        <a:lstStyle/>
        <a:p>
          <a:pPr>
            <a:defRPr b="1"/>
          </a:pPr>
          <a:r>
            <a:rPr lang="it-IT" b="1" i="0" dirty="0"/>
            <a:t>Epidemiologia</a:t>
          </a:r>
          <a:endParaRPr lang="en-US" dirty="0"/>
        </a:p>
      </dgm:t>
    </dgm:pt>
    <dgm:pt modelId="{D83424E1-F951-4DF2-9EB5-6E772179E83C}" type="parTrans" cxnId="{94092EC1-FCBD-4460-B573-C77B3BD7FF3D}">
      <dgm:prSet/>
      <dgm:spPr/>
      <dgm:t>
        <a:bodyPr/>
        <a:lstStyle/>
        <a:p>
          <a:endParaRPr lang="en-US"/>
        </a:p>
      </dgm:t>
    </dgm:pt>
    <dgm:pt modelId="{390DD476-AFD1-4D2E-B21F-23D0248D42FD}" type="sibTrans" cxnId="{94092EC1-FCBD-4460-B573-C77B3BD7FF3D}">
      <dgm:prSet/>
      <dgm:spPr/>
      <dgm:t>
        <a:bodyPr/>
        <a:lstStyle/>
        <a:p>
          <a:endParaRPr lang="en-US"/>
        </a:p>
      </dgm:t>
    </dgm:pt>
    <dgm:pt modelId="{F4119533-BEF3-451D-A843-E1198B71592C}">
      <dgm:prSet/>
      <dgm:spPr/>
      <dgm:t>
        <a:bodyPr/>
        <a:lstStyle/>
        <a:p>
          <a:r>
            <a:rPr lang="it-IT" b="1" i="0" dirty="0"/>
            <a:t>↑</a:t>
          </a:r>
          <a:r>
            <a:rPr lang="it-IT" b="0" i="0" dirty="0"/>
            <a:t> interventi bariatrici quindi dei casi urgenti</a:t>
          </a:r>
        </a:p>
        <a:p>
          <a:endParaRPr lang="en-US" dirty="0"/>
        </a:p>
      </dgm:t>
    </dgm:pt>
    <dgm:pt modelId="{BF87EAC8-28C2-449C-B42B-2193B0E311CA}" type="parTrans" cxnId="{D8E22606-7FC6-4F70-A362-D059D185F1D8}">
      <dgm:prSet/>
      <dgm:spPr/>
      <dgm:t>
        <a:bodyPr/>
        <a:lstStyle/>
        <a:p>
          <a:endParaRPr lang="en-US"/>
        </a:p>
      </dgm:t>
    </dgm:pt>
    <dgm:pt modelId="{4A267A90-2F90-413F-8887-4266A7D9EFFA}" type="sibTrans" cxnId="{D8E22606-7FC6-4F70-A362-D059D185F1D8}">
      <dgm:prSet/>
      <dgm:spPr/>
      <dgm:t>
        <a:bodyPr/>
        <a:lstStyle/>
        <a:p>
          <a:endParaRPr lang="en-US"/>
        </a:p>
      </dgm:t>
    </dgm:pt>
    <dgm:pt modelId="{5C9D99A6-62D5-4F2F-B9D3-EBE3A65570A2}">
      <dgm:prSet/>
      <dgm:spPr/>
      <dgm:t>
        <a:bodyPr/>
        <a:lstStyle/>
        <a:p>
          <a:r>
            <a:rPr lang="it-IT" b="0" i="0" dirty="0"/>
            <a:t>Differenze di incidenza in base alla tecnica chirurgica (RYGB, SG, OAGB, etc.)</a:t>
          </a:r>
          <a:endParaRPr lang="en-US" dirty="0"/>
        </a:p>
      </dgm:t>
    </dgm:pt>
    <dgm:pt modelId="{A892E829-1228-4682-A657-04580B169E08}" type="parTrans" cxnId="{B4302599-6F81-40C4-B259-A7909EE876C1}">
      <dgm:prSet/>
      <dgm:spPr/>
      <dgm:t>
        <a:bodyPr/>
        <a:lstStyle/>
        <a:p>
          <a:endParaRPr lang="en-US"/>
        </a:p>
      </dgm:t>
    </dgm:pt>
    <dgm:pt modelId="{B8B5DF43-A731-4CDC-A67D-08959EFD33DA}" type="sibTrans" cxnId="{B4302599-6F81-40C4-B259-A7909EE876C1}">
      <dgm:prSet/>
      <dgm:spPr/>
      <dgm:t>
        <a:bodyPr/>
        <a:lstStyle/>
        <a:p>
          <a:endParaRPr lang="en-US"/>
        </a:p>
      </dgm:t>
    </dgm:pt>
    <dgm:pt modelId="{F632AC54-8F2E-410A-844C-2EED103ECDDA}">
      <dgm:prSet/>
      <dgm:spPr/>
      <dgm:t>
        <a:bodyPr/>
        <a:lstStyle/>
        <a:p>
          <a:pPr>
            <a:defRPr b="1"/>
          </a:pPr>
          <a:r>
            <a:rPr lang="it-IT" b="1" i="0" dirty="0"/>
            <a:t>Impatto clinico</a:t>
          </a:r>
          <a:endParaRPr lang="en-US" dirty="0"/>
        </a:p>
      </dgm:t>
    </dgm:pt>
    <dgm:pt modelId="{9B6658B7-EE00-4C7E-9A81-7146A1E88FAB}" type="parTrans" cxnId="{641B727F-8129-4837-9D1A-C94ED23CE553}">
      <dgm:prSet/>
      <dgm:spPr/>
      <dgm:t>
        <a:bodyPr/>
        <a:lstStyle/>
        <a:p>
          <a:endParaRPr lang="en-US"/>
        </a:p>
      </dgm:t>
    </dgm:pt>
    <dgm:pt modelId="{9FC7E733-8DB5-4A14-9941-CE5EEF747632}" type="sibTrans" cxnId="{641B727F-8129-4837-9D1A-C94ED23CE553}">
      <dgm:prSet/>
      <dgm:spPr/>
      <dgm:t>
        <a:bodyPr/>
        <a:lstStyle/>
        <a:p>
          <a:endParaRPr lang="en-US"/>
        </a:p>
      </dgm:t>
    </dgm:pt>
    <dgm:pt modelId="{D61E20FD-02AC-46FB-820C-E5649704A01A}">
      <dgm:prSet/>
      <dgm:spPr/>
      <dgm:t>
        <a:bodyPr/>
        <a:lstStyle/>
        <a:p>
          <a:r>
            <a:rPr lang="it-IT" b="0" i="0" dirty="0"/>
            <a:t>Importanza di un rapido riconoscimento per ridurre morbidità e mortalità</a:t>
          </a:r>
        </a:p>
        <a:p>
          <a:endParaRPr lang="en-US" dirty="0"/>
        </a:p>
      </dgm:t>
    </dgm:pt>
    <dgm:pt modelId="{8308320A-F2CF-43E0-9E50-7237DC0E86F2}" type="parTrans" cxnId="{122120BF-7D3B-47D4-ADBD-9D8E4AD3E317}">
      <dgm:prSet/>
      <dgm:spPr/>
      <dgm:t>
        <a:bodyPr/>
        <a:lstStyle/>
        <a:p>
          <a:endParaRPr lang="en-US"/>
        </a:p>
      </dgm:t>
    </dgm:pt>
    <dgm:pt modelId="{8A6DD82C-2842-470F-8460-89B50564DAD5}" type="sibTrans" cxnId="{122120BF-7D3B-47D4-ADBD-9D8E4AD3E317}">
      <dgm:prSet/>
      <dgm:spPr/>
      <dgm:t>
        <a:bodyPr/>
        <a:lstStyle/>
        <a:p>
          <a:endParaRPr lang="en-US"/>
        </a:p>
      </dgm:t>
    </dgm:pt>
    <dgm:pt modelId="{AB9AF6D9-BDB8-4371-82B1-AE73C0C62BC7}">
      <dgm:prSet/>
      <dgm:spPr/>
      <dgm:t>
        <a:bodyPr/>
        <a:lstStyle/>
        <a:p>
          <a:r>
            <a:rPr lang="it-IT" b="0" i="0" dirty="0"/>
            <a:t>Sfide specifiche legate all’anatomia e alla fisiologia del paziente obeso</a:t>
          </a:r>
          <a:endParaRPr lang="en-US" dirty="0"/>
        </a:p>
      </dgm:t>
    </dgm:pt>
    <dgm:pt modelId="{A1B77BCC-D51A-4AB4-B987-E65B5E0E2103}" type="parTrans" cxnId="{8A0E4D00-CAAA-4693-9763-B89AC013E76E}">
      <dgm:prSet/>
      <dgm:spPr/>
      <dgm:t>
        <a:bodyPr/>
        <a:lstStyle/>
        <a:p>
          <a:endParaRPr lang="en-US"/>
        </a:p>
      </dgm:t>
    </dgm:pt>
    <dgm:pt modelId="{122A044F-9808-4A45-8D3F-247FFAD7C29D}" type="sibTrans" cxnId="{8A0E4D00-CAAA-4693-9763-B89AC013E76E}">
      <dgm:prSet/>
      <dgm:spPr/>
      <dgm:t>
        <a:bodyPr/>
        <a:lstStyle/>
        <a:p>
          <a:endParaRPr lang="en-US"/>
        </a:p>
      </dgm:t>
    </dgm:pt>
    <dgm:pt modelId="{A0069575-E1A5-4666-9A5F-7BEDC6F48994}" type="pres">
      <dgm:prSet presAssocID="{68915470-E2FA-446D-A32D-B5962050BB5E}" presName="root" presStyleCnt="0">
        <dgm:presLayoutVars>
          <dgm:dir/>
          <dgm:resizeHandles val="exact"/>
        </dgm:presLayoutVars>
      </dgm:prSet>
      <dgm:spPr/>
    </dgm:pt>
    <dgm:pt modelId="{66D14022-5B85-40AB-B5B4-10CB4A69D93D}" type="pres">
      <dgm:prSet presAssocID="{6EB3F0C3-FCB3-4CA7-99B3-74646103CA53}" presName="compNode" presStyleCnt="0"/>
      <dgm:spPr/>
    </dgm:pt>
    <dgm:pt modelId="{213C7D11-D8BB-4461-9E1B-6CE080B8E8E8}" type="pres">
      <dgm:prSet presAssocID="{6EB3F0C3-FCB3-4CA7-99B3-74646103CA5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24D89913-68EF-4463-A96B-4EA7D5D84611}" type="pres">
      <dgm:prSet presAssocID="{6EB3F0C3-FCB3-4CA7-99B3-74646103CA53}" presName="iconSpace" presStyleCnt="0"/>
      <dgm:spPr/>
    </dgm:pt>
    <dgm:pt modelId="{84A6ED6C-B615-40B7-AC5F-9294B47E4928}" type="pres">
      <dgm:prSet presAssocID="{6EB3F0C3-FCB3-4CA7-99B3-74646103CA53}" presName="parTx" presStyleLbl="revTx" presStyleIdx="0" presStyleCnt="4">
        <dgm:presLayoutVars>
          <dgm:chMax val="0"/>
          <dgm:chPref val="0"/>
        </dgm:presLayoutVars>
      </dgm:prSet>
      <dgm:spPr/>
    </dgm:pt>
    <dgm:pt modelId="{235442B8-D549-4674-90D3-151AAC3C500C}" type="pres">
      <dgm:prSet presAssocID="{6EB3F0C3-FCB3-4CA7-99B3-74646103CA53}" presName="txSpace" presStyleCnt="0"/>
      <dgm:spPr/>
    </dgm:pt>
    <dgm:pt modelId="{1A1A1253-E729-449B-BBA8-73D567F870C9}" type="pres">
      <dgm:prSet presAssocID="{6EB3F0C3-FCB3-4CA7-99B3-74646103CA53}" presName="desTx" presStyleLbl="revTx" presStyleIdx="1" presStyleCnt="4">
        <dgm:presLayoutVars/>
      </dgm:prSet>
      <dgm:spPr/>
    </dgm:pt>
    <dgm:pt modelId="{D7EAABD5-80BF-4761-8DBC-AE8466FF36F0}" type="pres">
      <dgm:prSet presAssocID="{390DD476-AFD1-4D2E-B21F-23D0248D42FD}" presName="sibTrans" presStyleCnt="0"/>
      <dgm:spPr/>
    </dgm:pt>
    <dgm:pt modelId="{417B2B7B-8BDA-4CD5-A64D-6C6D6CBC0801}" type="pres">
      <dgm:prSet presAssocID="{F632AC54-8F2E-410A-844C-2EED103ECDDA}" presName="compNode" presStyleCnt="0"/>
      <dgm:spPr/>
    </dgm:pt>
    <dgm:pt modelId="{9DD9CBA6-028D-40C0-9440-11DEF915DF53}" type="pres">
      <dgm:prSet presAssocID="{F632AC54-8F2E-410A-844C-2EED103ECDD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gente contorno"/>
        </a:ext>
      </dgm:extLst>
    </dgm:pt>
    <dgm:pt modelId="{A42B70C2-B9AC-4DED-BB88-73DACD01DA6D}" type="pres">
      <dgm:prSet presAssocID="{F632AC54-8F2E-410A-844C-2EED103ECDDA}" presName="iconSpace" presStyleCnt="0"/>
      <dgm:spPr/>
    </dgm:pt>
    <dgm:pt modelId="{C4ED2878-DB17-45C0-9A97-6E3522D798C3}" type="pres">
      <dgm:prSet presAssocID="{F632AC54-8F2E-410A-844C-2EED103ECDDA}" presName="parTx" presStyleLbl="revTx" presStyleIdx="2" presStyleCnt="4">
        <dgm:presLayoutVars>
          <dgm:chMax val="0"/>
          <dgm:chPref val="0"/>
        </dgm:presLayoutVars>
      </dgm:prSet>
      <dgm:spPr/>
    </dgm:pt>
    <dgm:pt modelId="{A17DDC39-5768-4230-9860-5BC594BF3C2B}" type="pres">
      <dgm:prSet presAssocID="{F632AC54-8F2E-410A-844C-2EED103ECDDA}" presName="txSpace" presStyleCnt="0"/>
      <dgm:spPr/>
    </dgm:pt>
    <dgm:pt modelId="{6F8B5413-50FC-4FD8-9CDE-989B8D853DA8}" type="pres">
      <dgm:prSet presAssocID="{F632AC54-8F2E-410A-844C-2EED103ECDDA}" presName="desTx" presStyleLbl="revTx" presStyleIdx="3" presStyleCnt="4">
        <dgm:presLayoutVars/>
      </dgm:prSet>
      <dgm:spPr/>
    </dgm:pt>
  </dgm:ptLst>
  <dgm:cxnLst>
    <dgm:cxn modelId="{8A0E4D00-CAAA-4693-9763-B89AC013E76E}" srcId="{F632AC54-8F2E-410A-844C-2EED103ECDDA}" destId="{AB9AF6D9-BDB8-4371-82B1-AE73C0C62BC7}" srcOrd="1" destOrd="0" parTransId="{A1B77BCC-D51A-4AB4-B987-E65B5E0E2103}" sibTransId="{122A044F-9808-4A45-8D3F-247FFAD7C29D}"/>
    <dgm:cxn modelId="{D8E22606-7FC6-4F70-A362-D059D185F1D8}" srcId="{6EB3F0C3-FCB3-4CA7-99B3-74646103CA53}" destId="{F4119533-BEF3-451D-A843-E1198B71592C}" srcOrd="0" destOrd="0" parTransId="{BF87EAC8-28C2-449C-B42B-2193B0E311CA}" sibTransId="{4A267A90-2F90-413F-8887-4266A7D9EFFA}"/>
    <dgm:cxn modelId="{BA92B60C-CE91-40B5-AB45-DFF972AD978E}" type="presOf" srcId="{5C9D99A6-62D5-4F2F-B9D3-EBE3A65570A2}" destId="{1A1A1253-E729-449B-BBA8-73D567F870C9}" srcOrd="0" destOrd="1" presId="urn:microsoft.com/office/officeart/2018/2/layout/IconLabelDescriptionList"/>
    <dgm:cxn modelId="{6A9A4F68-6F6D-4420-A8ED-BD772D2FAB2B}" type="presOf" srcId="{68915470-E2FA-446D-A32D-B5962050BB5E}" destId="{A0069575-E1A5-4666-9A5F-7BEDC6F48994}" srcOrd="0" destOrd="0" presId="urn:microsoft.com/office/officeart/2018/2/layout/IconLabelDescriptionList"/>
    <dgm:cxn modelId="{84720C6C-939E-491E-8C52-E1961D53E747}" type="presOf" srcId="{6EB3F0C3-FCB3-4CA7-99B3-74646103CA53}" destId="{84A6ED6C-B615-40B7-AC5F-9294B47E4928}" srcOrd="0" destOrd="0" presId="urn:microsoft.com/office/officeart/2018/2/layout/IconLabelDescriptionList"/>
    <dgm:cxn modelId="{8C922F54-C7CD-458B-ABF1-A07F75CE3CAF}" type="presOf" srcId="{F632AC54-8F2E-410A-844C-2EED103ECDDA}" destId="{C4ED2878-DB17-45C0-9A97-6E3522D798C3}" srcOrd="0" destOrd="0" presId="urn:microsoft.com/office/officeart/2018/2/layout/IconLabelDescriptionList"/>
    <dgm:cxn modelId="{280CF157-3131-4CF5-ADA3-96F6438B8FD1}" type="presOf" srcId="{F4119533-BEF3-451D-A843-E1198B71592C}" destId="{1A1A1253-E729-449B-BBA8-73D567F870C9}" srcOrd="0" destOrd="0" presId="urn:microsoft.com/office/officeart/2018/2/layout/IconLabelDescriptionList"/>
    <dgm:cxn modelId="{641B727F-8129-4837-9D1A-C94ED23CE553}" srcId="{68915470-E2FA-446D-A32D-B5962050BB5E}" destId="{F632AC54-8F2E-410A-844C-2EED103ECDDA}" srcOrd="1" destOrd="0" parTransId="{9B6658B7-EE00-4C7E-9A81-7146A1E88FAB}" sibTransId="{9FC7E733-8DB5-4A14-9941-CE5EEF747632}"/>
    <dgm:cxn modelId="{B4302599-6F81-40C4-B259-A7909EE876C1}" srcId="{6EB3F0C3-FCB3-4CA7-99B3-74646103CA53}" destId="{5C9D99A6-62D5-4F2F-B9D3-EBE3A65570A2}" srcOrd="1" destOrd="0" parTransId="{A892E829-1228-4682-A657-04580B169E08}" sibTransId="{B8B5DF43-A731-4CDC-A67D-08959EFD33DA}"/>
    <dgm:cxn modelId="{094CF5B8-54C9-4A76-A3DA-294CF9397AA9}" type="presOf" srcId="{D61E20FD-02AC-46FB-820C-E5649704A01A}" destId="{6F8B5413-50FC-4FD8-9CDE-989B8D853DA8}" srcOrd="0" destOrd="0" presId="urn:microsoft.com/office/officeart/2018/2/layout/IconLabelDescriptionList"/>
    <dgm:cxn modelId="{122120BF-7D3B-47D4-ADBD-9D8E4AD3E317}" srcId="{F632AC54-8F2E-410A-844C-2EED103ECDDA}" destId="{D61E20FD-02AC-46FB-820C-E5649704A01A}" srcOrd="0" destOrd="0" parTransId="{8308320A-F2CF-43E0-9E50-7237DC0E86F2}" sibTransId="{8A6DD82C-2842-470F-8460-89B50564DAD5}"/>
    <dgm:cxn modelId="{94092EC1-FCBD-4460-B573-C77B3BD7FF3D}" srcId="{68915470-E2FA-446D-A32D-B5962050BB5E}" destId="{6EB3F0C3-FCB3-4CA7-99B3-74646103CA53}" srcOrd="0" destOrd="0" parTransId="{D83424E1-F951-4DF2-9EB5-6E772179E83C}" sibTransId="{390DD476-AFD1-4D2E-B21F-23D0248D42FD}"/>
    <dgm:cxn modelId="{F0B54FC9-BC98-4C6C-84E4-FBA458055005}" type="presOf" srcId="{AB9AF6D9-BDB8-4371-82B1-AE73C0C62BC7}" destId="{6F8B5413-50FC-4FD8-9CDE-989B8D853DA8}" srcOrd="0" destOrd="1" presId="urn:microsoft.com/office/officeart/2018/2/layout/IconLabelDescriptionList"/>
    <dgm:cxn modelId="{9FD7FF7B-0044-4F10-9883-A701F6BEF9B5}" type="presParOf" srcId="{A0069575-E1A5-4666-9A5F-7BEDC6F48994}" destId="{66D14022-5B85-40AB-B5B4-10CB4A69D93D}" srcOrd="0" destOrd="0" presId="urn:microsoft.com/office/officeart/2018/2/layout/IconLabelDescriptionList"/>
    <dgm:cxn modelId="{D363EA7B-381B-4B88-B6EF-4D26C17110B1}" type="presParOf" srcId="{66D14022-5B85-40AB-B5B4-10CB4A69D93D}" destId="{213C7D11-D8BB-4461-9E1B-6CE080B8E8E8}" srcOrd="0" destOrd="0" presId="urn:microsoft.com/office/officeart/2018/2/layout/IconLabelDescriptionList"/>
    <dgm:cxn modelId="{C7AC619D-1F00-417C-9C7E-C2BDDF885D52}" type="presParOf" srcId="{66D14022-5B85-40AB-B5B4-10CB4A69D93D}" destId="{24D89913-68EF-4463-A96B-4EA7D5D84611}" srcOrd="1" destOrd="0" presId="urn:microsoft.com/office/officeart/2018/2/layout/IconLabelDescriptionList"/>
    <dgm:cxn modelId="{560E45A4-A377-4E66-B34C-0ED21FD393E3}" type="presParOf" srcId="{66D14022-5B85-40AB-B5B4-10CB4A69D93D}" destId="{84A6ED6C-B615-40B7-AC5F-9294B47E4928}" srcOrd="2" destOrd="0" presId="urn:microsoft.com/office/officeart/2018/2/layout/IconLabelDescriptionList"/>
    <dgm:cxn modelId="{C75AC99D-ADD8-4FA8-8827-C13149CADB89}" type="presParOf" srcId="{66D14022-5B85-40AB-B5B4-10CB4A69D93D}" destId="{235442B8-D549-4674-90D3-151AAC3C500C}" srcOrd="3" destOrd="0" presId="urn:microsoft.com/office/officeart/2018/2/layout/IconLabelDescriptionList"/>
    <dgm:cxn modelId="{90CBAB7E-D451-4B9E-BFEE-3EBB2998DBD7}" type="presParOf" srcId="{66D14022-5B85-40AB-B5B4-10CB4A69D93D}" destId="{1A1A1253-E729-449B-BBA8-73D567F870C9}" srcOrd="4" destOrd="0" presId="urn:microsoft.com/office/officeart/2018/2/layout/IconLabelDescriptionList"/>
    <dgm:cxn modelId="{4F8A1E71-F3E8-4DCA-A156-85383C48D00C}" type="presParOf" srcId="{A0069575-E1A5-4666-9A5F-7BEDC6F48994}" destId="{D7EAABD5-80BF-4761-8DBC-AE8466FF36F0}" srcOrd="1" destOrd="0" presId="urn:microsoft.com/office/officeart/2018/2/layout/IconLabelDescriptionList"/>
    <dgm:cxn modelId="{BE682225-0D04-492C-8318-BD218567DE92}" type="presParOf" srcId="{A0069575-E1A5-4666-9A5F-7BEDC6F48994}" destId="{417B2B7B-8BDA-4CD5-A64D-6C6D6CBC0801}" srcOrd="2" destOrd="0" presId="urn:microsoft.com/office/officeart/2018/2/layout/IconLabelDescriptionList"/>
    <dgm:cxn modelId="{4F48D21F-1318-42F4-8D98-EF932BEB15BD}" type="presParOf" srcId="{417B2B7B-8BDA-4CD5-A64D-6C6D6CBC0801}" destId="{9DD9CBA6-028D-40C0-9440-11DEF915DF53}" srcOrd="0" destOrd="0" presId="urn:microsoft.com/office/officeart/2018/2/layout/IconLabelDescriptionList"/>
    <dgm:cxn modelId="{4E137402-A588-428B-B3EE-727AC8083229}" type="presParOf" srcId="{417B2B7B-8BDA-4CD5-A64D-6C6D6CBC0801}" destId="{A42B70C2-B9AC-4DED-BB88-73DACD01DA6D}" srcOrd="1" destOrd="0" presId="urn:microsoft.com/office/officeart/2018/2/layout/IconLabelDescriptionList"/>
    <dgm:cxn modelId="{4D742375-D29E-40E7-8176-714B5BED0783}" type="presParOf" srcId="{417B2B7B-8BDA-4CD5-A64D-6C6D6CBC0801}" destId="{C4ED2878-DB17-45C0-9A97-6E3522D798C3}" srcOrd="2" destOrd="0" presId="urn:microsoft.com/office/officeart/2018/2/layout/IconLabelDescriptionList"/>
    <dgm:cxn modelId="{DED013FA-2D44-475B-B4E6-CF761FE3765F}" type="presParOf" srcId="{417B2B7B-8BDA-4CD5-A64D-6C6D6CBC0801}" destId="{A17DDC39-5768-4230-9860-5BC594BF3C2B}" srcOrd="3" destOrd="0" presId="urn:microsoft.com/office/officeart/2018/2/layout/IconLabelDescriptionList"/>
    <dgm:cxn modelId="{6899A303-37F7-4B06-BA07-66E5E944C5B3}" type="presParOf" srcId="{417B2B7B-8BDA-4CD5-A64D-6C6D6CBC0801}" destId="{6F8B5413-50FC-4FD8-9CDE-989B8D853DA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E754E9-1906-4FF0-AB87-1FF88097B86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7FE74FD-B155-48B1-A3C4-1DF13813B02F}">
      <dgm:prSet/>
      <dgm:spPr/>
      <dgm:t>
        <a:bodyPr/>
        <a:lstStyle/>
        <a:p>
          <a:r>
            <a:rPr lang="it-IT" b="0" i="0" dirty="0"/>
            <a:t>La </a:t>
          </a:r>
          <a:r>
            <a:rPr lang="it-IT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PRESENTAZIONE CLINICA </a:t>
          </a:r>
          <a:r>
            <a:rPr lang="it-IT" b="0" i="0" dirty="0"/>
            <a:t>del paziente bariatrico in urgenza varia in base al </a:t>
          </a:r>
          <a:r>
            <a:rPr lang="it-IT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TIMING</a:t>
          </a:r>
          <a:r>
            <a:rPr lang="it-IT" b="0" i="0" dirty="0"/>
            <a:t> ed alla </a:t>
          </a:r>
          <a:r>
            <a:rPr lang="it-IT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TECNICA CHIRURGICA </a:t>
          </a:r>
          <a:r>
            <a:rPr lang="it-IT" b="0" i="0" dirty="0"/>
            <a:t>utilizzata</a:t>
          </a:r>
          <a:endParaRPr lang="en-US" dirty="0"/>
        </a:p>
      </dgm:t>
    </dgm:pt>
    <dgm:pt modelId="{F2BFD05C-410C-4722-8439-176FCC573959}" type="parTrans" cxnId="{0B55174F-A80D-45DB-B572-8133C3005991}">
      <dgm:prSet/>
      <dgm:spPr/>
      <dgm:t>
        <a:bodyPr/>
        <a:lstStyle/>
        <a:p>
          <a:endParaRPr lang="en-US"/>
        </a:p>
      </dgm:t>
    </dgm:pt>
    <dgm:pt modelId="{A9C2A1FA-BB77-4211-86FE-DA0F15CA8203}" type="sibTrans" cxnId="{0B55174F-A80D-45DB-B572-8133C3005991}">
      <dgm:prSet/>
      <dgm:spPr/>
      <dgm:t>
        <a:bodyPr/>
        <a:lstStyle/>
        <a:p>
          <a:endParaRPr lang="en-US"/>
        </a:p>
      </dgm:t>
    </dgm:pt>
    <dgm:pt modelId="{2DACB926-8464-4756-8D6E-8E36CFD83D60}">
      <dgm:prSet/>
      <dgm:spPr/>
      <dgm:t>
        <a:bodyPr/>
        <a:lstStyle/>
        <a:p>
          <a:r>
            <a:rPr lang="it-IT" b="0" i="0" dirty="0"/>
            <a:t>Le </a:t>
          </a:r>
          <a:r>
            <a:rPr lang="it-IT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MANIFESTAZIONI CLINICHE </a:t>
          </a:r>
          <a:r>
            <a:rPr lang="it-IT" b="0" i="0" dirty="0"/>
            <a:t>sono spesso </a:t>
          </a:r>
          <a:r>
            <a:rPr lang="it-IT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SFUMATE</a:t>
          </a:r>
          <a:r>
            <a:rPr lang="it-IT" b="0" i="0" dirty="0"/>
            <a:t> a causa dell’habitus del paziente</a:t>
          </a:r>
          <a:endParaRPr lang="en-US" dirty="0"/>
        </a:p>
      </dgm:t>
    </dgm:pt>
    <dgm:pt modelId="{36888375-0E3E-4EB9-803C-E630593467E7}" type="parTrans" cxnId="{F99C0240-2D11-41E2-97BE-3E02A4792B9A}">
      <dgm:prSet/>
      <dgm:spPr/>
      <dgm:t>
        <a:bodyPr/>
        <a:lstStyle/>
        <a:p>
          <a:endParaRPr lang="en-US"/>
        </a:p>
      </dgm:t>
    </dgm:pt>
    <dgm:pt modelId="{A4DD7078-F466-4BF5-A4F4-08E500108E8A}" type="sibTrans" cxnId="{F99C0240-2D11-41E2-97BE-3E02A4792B9A}">
      <dgm:prSet/>
      <dgm:spPr/>
      <dgm:t>
        <a:bodyPr/>
        <a:lstStyle/>
        <a:p>
          <a:endParaRPr lang="en-US"/>
        </a:p>
      </dgm:t>
    </dgm:pt>
    <dgm:pt modelId="{57088338-36C4-4A9F-B35D-320B3AA5D890}">
      <dgm:prSet/>
      <dgm:spPr/>
      <dgm:t>
        <a:bodyPr/>
        <a:lstStyle/>
        <a:p>
          <a:r>
            <a:rPr lang="it-IT" dirty="0"/>
            <a:t>Semeiotica, laboratorio, imaging, endoscopia ed un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TEAM MULTIDISCIPLINARE </a:t>
          </a:r>
          <a:r>
            <a:rPr lang="it-IT" dirty="0"/>
            <a:t>aggiornato sono fondamentali per il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RICONOSCIMENTO PRECOCE </a:t>
          </a:r>
          <a:r>
            <a:rPr lang="it-IT" dirty="0"/>
            <a:t>delle complicanze bariatriche e per il loro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TRATTAMENTO TEMPESTIVO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D227B3-0D6F-4838-ADBA-DA6CCA37C40E}" type="parTrans" cxnId="{23A752CA-7B56-40AF-BC2E-AA4E6BFF4479}">
      <dgm:prSet/>
      <dgm:spPr/>
      <dgm:t>
        <a:bodyPr/>
        <a:lstStyle/>
        <a:p>
          <a:endParaRPr lang="en-US"/>
        </a:p>
      </dgm:t>
    </dgm:pt>
    <dgm:pt modelId="{D532971A-3811-491F-8B49-594B9EAAD9C0}" type="sibTrans" cxnId="{23A752CA-7B56-40AF-BC2E-AA4E6BFF4479}">
      <dgm:prSet/>
      <dgm:spPr/>
      <dgm:t>
        <a:bodyPr/>
        <a:lstStyle/>
        <a:p>
          <a:endParaRPr lang="en-US"/>
        </a:p>
      </dgm:t>
    </dgm:pt>
    <dgm:pt modelId="{F09A033F-4C21-45B9-8DED-40EBCC6FA08F}" type="pres">
      <dgm:prSet presAssocID="{F2E754E9-1906-4FF0-AB87-1FF88097B86E}" presName="root" presStyleCnt="0">
        <dgm:presLayoutVars>
          <dgm:dir/>
          <dgm:resizeHandles val="exact"/>
        </dgm:presLayoutVars>
      </dgm:prSet>
      <dgm:spPr/>
    </dgm:pt>
    <dgm:pt modelId="{3080C06F-7E56-4BFC-B33B-7C1839439027}" type="pres">
      <dgm:prSet presAssocID="{D7FE74FD-B155-48B1-A3C4-1DF13813B02F}" presName="compNode" presStyleCnt="0"/>
      <dgm:spPr/>
    </dgm:pt>
    <dgm:pt modelId="{B0A7375B-16C5-4E74-94A5-57299D35FBEF}" type="pres">
      <dgm:prSet presAssocID="{D7FE74FD-B155-48B1-A3C4-1DF13813B02F}" presName="bgRect" presStyleLbl="bgShp" presStyleIdx="0" presStyleCnt="3"/>
      <dgm:spPr/>
    </dgm:pt>
    <dgm:pt modelId="{96F6ADB4-9938-48A8-9801-DCE16725C66E}" type="pres">
      <dgm:prSet presAssocID="{D7FE74FD-B155-48B1-A3C4-1DF13813B0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onometro"/>
        </a:ext>
      </dgm:extLst>
    </dgm:pt>
    <dgm:pt modelId="{35C5D3BA-662C-4A94-AC93-DDBAEAF367D5}" type="pres">
      <dgm:prSet presAssocID="{D7FE74FD-B155-48B1-A3C4-1DF13813B02F}" presName="spaceRect" presStyleCnt="0"/>
      <dgm:spPr/>
    </dgm:pt>
    <dgm:pt modelId="{30E17452-EA4C-48F3-B63B-945252533188}" type="pres">
      <dgm:prSet presAssocID="{D7FE74FD-B155-48B1-A3C4-1DF13813B02F}" presName="parTx" presStyleLbl="revTx" presStyleIdx="0" presStyleCnt="3">
        <dgm:presLayoutVars>
          <dgm:chMax val="0"/>
          <dgm:chPref val="0"/>
        </dgm:presLayoutVars>
      </dgm:prSet>
      <dgm:spPr/>
    </dgm:pt>
    <dgm:pt modelId="{15C9B5A0-273D-45A4-A543-36AD400CD5E2}" type="pres">
      <dgm:prSet presAssocID="{A9C2A1FA-BB77-4211-86FE-DA0F15CA8203}" presName="sibTrans" presStyleCnt="0"/>
      <dgm:spPr/>
    </dgm:pt>
    <dgm:pt modelId="{97B8D234-41F3-4036-A4AA-3ECC9CEB4616}" type="pres">
      <dgm:prSet presAssocID="{2DACB926-8464-4756-8D6E-8E36CFD83D60}" presName="compNode" presStyleCnt="0"/>
      <dgm:spPr/>
    </dgm:pt>
    <dgm:pt modelId="{7A0631A6-EE73-4E51-B519-AC82E1E5AF65}" type="pres">
      <dgm:prSet presAssocID="{2DACB926-8464-4756-8D6E-8E36CFD83D60}" presName="bgRect" presStyleLbl="bgShp" presStyleIdx="1" presStyleCnt="3"/>
      <dgm:spPr/>
    </dgm:pt>
    <dgm:pt modelId="{0C387CA3-7BD8-4192-AB4B-1D9AEB370173}" type="pres">
      <dgm:prSet presAssocID="{2DACB926-8464-4756-8D6E-8E36CFD83D6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copio"/>
        </a:ext>
      </dgm:extLst>
    </dgm:pt>
    <dgm:pt modelId="{7F7758EA-3FA8-4C3B-BB0D-FA94070846E7}" type="pres">
      <dgm:prSet presAssocID="{2DACB926-8464-4756-8D6E-8E36CFD83D60}" presName="spaceRect" presStyleCnt="0"/>
      <dgm:spPr/>
    </dgm:pt>
    <dgm:pt modelId="{42DF855C-2FB8-4199-9DB7-83ABF68C9DD0}" type="pres">
      <dgm:prSet presAssocID="{2DACB926-8464-4756-8D6E-8E36CFD83D60}" presName="parTx" presStyleLbl="revTx" presStyleIdx="1" presStyleCnt="3">
        <dgm:presLayoutVars>
          <dgm:chMax val="0"/>
          <dgm:chPref val="0"/>
        </dgm:presLayoutVars>
      </dgm:prSet>
      <dgm:spPr/>
    </dgm:pt>
    <dgm:pt modelId="{A8A2EFC7-8F49-49C0-9E20-CDFA97F08557}" type="pres">
      <dgm:prSet presAssocID="{A4DD7078-F466-4BF5-A4F4-08E500108E8A}" presName="sibTrans" presStyleCnt="0"/>
      <dgm:spPr/>
    </dgm:pt>
    <dgm:pt modelId="{054A1AAD-CAA0-4787-8720-3F34998DBAF3}" type="pres">
      <dgm:prSet presAssocID="{57088338-36C4-4A9F-B35D-320B3AA5D890}" presName="compNode" presStyleCnt="0"/>
      <dgm:spPr/>
    </dgm:pt>
    <dgm:pt modelId="{3554105D-C771-4ED2-9625-6741946870F2}" type="pres">
      <dgm:prSet presAssocID="{57088338-36C4-4A9F-B35D-320B3AA5D890}" presName="bgRect" presStyleLbl="bgShp" presStyleIdx="2" presStyleCnt="3"/>
      <dgm:spPr/>
    </dgm:pt>
    <dgm:pt modelId="{226B38BF-50FA-4915-B676-6BE7E57B6F27}" type="pres">
      <dgm:prSet presAssocID="{57088338-36C4-4A9F-B35D-320B3AA5D89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ndisi con riempimento a tinta unita"/>
        </a:ext>
      </dgm:extLst>
    </dgm:pt>
    <dgm:pt modelId="{FC3B0332-F42D-4B01-9B3D-9815F397AFF6}" type="pres">
      <dgm:prSet presAssocID="{57088338-36C4-4A9F-B35D-320B3AA5D890}" presName="spaceRect" presStyleCnt="0"/>
      <dgm:spPr/>
    </dgm:pt>
    <dgm:pt modelId="{6016D826-1D50-43CC-BA80-074584EE13C4}" type="pres">
      <dgm:prSet presAssocID="{57088338-36C4-4A9F-B35D-320B3AA5D89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99C0240-2D11-41E2-97BE-3E02A4792B9A}" srcId="{F2E754E9-1906-4FF0-AB87-1FF88097B86E}" destId="{2DACB926-8464-4756-8D6E-8E36CFD83D60}" srcOrd="1" destOrd="0" parTransId="{36888375-0E3E-4EB9-803C-E630593467E7}" sibTransId="{A4DD7078-F466-4BF5-A4F4-08E500108E8A}"/>
    <dgm:cxn modelId="{EAEE2F42-FCA8-44C1-9764-0A5288C65045}" type="presOf" srcId="{F2E754E9-1906-4FF0-AB87-1FF88097B86E}" destId="{F09A033F-4C21-45B9-8DED-40EBCC6FA08F}" srcOrd="0" destOrd="0" presId="urn:microsoft.com/office/officeart/2018/2/layout/IconVerticalSolidList"/>
    <dgm:cxn modelId="{0B55174F-A80D-45DB-B572-8133C3005991}" srcId="{F2E754E9-1906-4FF0-AB87-1FF88097B86E}" destId="{D7FE74FD-B155-48B1-A3C4-1DF13813B02F}" srcOrd="0" destOrd="0" parTransId="{F2BFD05C-410C-4722-8439-176FCC573959}" sibTransId="{A9C2A1FA-BB77-4211-86FE-DA0F15CA8203}"/>
    <dgm:cxn modelId="{AA366784-066A-4C6D-BE17-C05DB8C9347C}" type="presOf" srcId="{D7FE74FD-B155-48B1-A3C4-1DF13813B02F}" destId="{30E17452-EA4C-48F3-B63B-945252533188}" srcOrd="0" destOrd="0" presId="urn:microsoft.com/office/officeart/2018/2/layout/IconVerticalSolidList"/>
    <dgm:cxn modelId="{6263FA98-B51F-4441-990B-C4807DD13D06}" type="presOf" srcId="{57088338-36C4-4A9F-B35D-320B3AA5D890}" destId="{6016D826-1D50-43CC-BA80-074584EE13C4}" srcOrd="0" destOrd="0" presId="urn:microsoft.com/office/officeart/2018/2/layout/IconVerticalSolidList"/>
    <dgm:cxn modelId="{23A752CA-7B56-40AF-BC2E-AA4E6BFF4479}" srcId="{F2E754E9-1906-4FF0-AB87-1FF88097B86E}" destId="{57088338-36C4-4A9F-B35D-320B3AA5D890}" srcOrd="2" destOrd="0" parTransId="{4DD227B3-0D6F-4838-ADBA-DA6CCA37C40E}" sibTransId="{D532971A-3811-491F-8B49-594B9EAAD9C0}"/>
    <dgm:cxn modelId="{BBF42EF8-FB2A-4259-BE98-BE92EB2A262A}" type="presOf" srcId="{2DACB926-8464-4756-8D6E-8E36CFD83D60}" destId="{42DF855C-2FB8-4199-9DB7-83ABF68C9DD0}" srcOrd="0" destOrd="0" presId="urn:microsoft.com/office/officeart/2018/2/layout/IconVerticalSolidList"/>
    <dgm:cxn modelId="{B33D1A32-2F2C-4A13-8B0B-E57DE914F536}" type="presParOf" srcId="{F09A033F-4C21-45B9-8DED-40EBCC6FA08F}" destId="{3080C06F-7E56-4BFC-B33B-7C1839439027}" srcOrd="0" destOrd="0" presId="urn:microsoft.com/office/officeart/2018/2/layout/IconVerticalSolidList"/>
    <dgm:cxn modelId="{B33DE592-AC31-4A1D-BFA6-17E9B1609E55}" type="presParOf" srcId="{3080C06F-7E56-4BFC-B33B-7C1839439027}" destId="{B0A7375B-16C5-4E74-94A5-57299D35FBEF}" srcOrd="0" destOrd="0" presId="urn:microsoft.com/office/officeart/2018/2/layout/IconVerticalSolidList"/>
    <dgm:cxn modelId="{4BA58287-73EC-44D0-9E7C-419B4406B44A}" type="presParOf" srcId="{3080C06F-7E56-4BFC-B33B-7C1839439027}" destId="{96F6ADB4-9938-48A8-9801-DCE16725C66E}" srcOrd="1" destOrd="0" presId="urn:microsoft.com/office/officeart/2018/2/layout/IconVerticalSolidList"/>
    <dgm:cxn modelId="{4F43092F-1D98-47D4-A694-ADCBD2800ECD}" type="presParOf" srcId="{3080C06F-7E56-4BFC-B33B-7C1839439027}" destId="{35C5D3BA-662C-4A94-AC93-DDBAEAF367D5}" srcOrd="2" destOrd="0" presId="urn:microsoft.com/office/officeart/2018/2/layout/IconVerticalSolidList"/>
    <dgm:cxn modelId="{C730D9E3-C5FE-4D90-8386-E9956437C529}" type="presParOf" srcId="{3080C06F-7E56-4BFC-B33B-7C1839439027}" destId="{30E17452-EA4C-48F3-B63B-945252533188}" srcOrd="3" destOrd="0" presId="urn:microsoft.com/office/officeart/2018/2/layout/IconVerticalSolidList"/>
    <dgm:cxn modelId="{293EF2FF-9AE6-49A3-BF4B-D75EABAFE057}" type="presParOf" srcId="{F09A033F-4C21-45B9-8DED-40EBCC6FA08F}" destId="{15C9B5A0-273D-45A4-A543-36AD400CD5E2}" srcOrd="1" destOrd="0" presId="urn:microsoft.com/office/officeart/2018/2/layout/IconVerticalSolidList"/>
    <dgm:cxn modelId="{49BD22C8-A184-4B28-A6D6-0A48F40A7D44}" type="presParOf" srcId="{F09A033F-4C21-45B9-8DED-40EBCC6FA08F}" destId="{97B8D234-41F3-4036-A4AA-3ECC9CEB4616}" srcOrd="2" destOrd="0" presId="urn:microsoft.com/office/officeart/2018/2/layout/IconVerticalSolidList"/>
    <dgm:cxn modelId="{434E304D-A220-4BF2-870E-F25BE92A8C00}" type="presParOf" srcId="{97B8D234-41F3-4036-A4AA-3ECC9CEB4616}" destId="{7A0631A6-EE73-4E51-B519-AC82E1E5AF65}" srcOrd="0" destOrd="0" presId="urn:microsoft.com/office/officeart/2018/2/layout/IconVerticalSolidList"/>
    <dgm:cxn modelId="{B8D4792E-7909-414A-B99B-7A9D6076E63B}" type="presParOf" srcId="{97B8D234-41F3-4036-A4AA-3ECC9CEB4616}" destId="{0C387CA3-7BD8-4192-AB4B-1D9AEB370173}" srcOrd="1" destOrd="0" presId="urn:microsoft.com/office/officeart/2018/2/layout/IconVerticalSolidList"/>
    <dgm:cxn modelId="{42F92EEA-485B-4217-8DF3-FEAEEE4B37E6}" type="presParOf" srcId="{97B8D234-41F3-4036-A4AA-3ECC9CEB4616}" destId="{7F7758EA-3FA8-4C3B-BB0D-FA94070846E7}" srcOrd="2" destOrd="0" presId="urn:microsoft.com/office/officeart/2018/2/layout/IconVerticalSolidList"/>
    <dgm:cxn modelId="{51B49C99-6B0C-41AD-BF03-2C2179598C5B}" type="presParOf" srcId="{97B8D234-41F3-4036-A4AA-3ECC9CEB4616}" destId="{42DF855C-2FB8-4199-9DB7-83ABF68C9DD0}" srcOrd="3" destOrd="0" presId="urn:microsoft.com/office/officeart/2018/2/layout/IconVerticalSolidList"/>
    <dgm:cxn modelId="{68A5A72C-14EB-4611-BD80-88B9537209A3}" type="presParOf" srcId="{F09A033F-4C21-45B9-8DED-40EBCC6FA08F}" destId="{A8A2EFC7-8F49-49C0-9E20-CDFA97F08557}" srcOrd="3" destOrd="0" presId="urn:microsoft.com/office/officeart/2018/2/layout/IconVerticalSolidList"/>
    <dgm:cxn modelId="{6997615A-4966-43E1-A76C-FC43615587F1}" type="presParOf" srcId="{F09A033F-4C21-45B9-8DED-40EBCC6FA08F}" destId="{054A1AAD-CAA0-4787-8720-3F34998DBAF3}" srcOrd="4" destOrd="0" presId="urn:microsoft.com/office/officeart/2018/2/layout/IconVerticalSolidList"/>
    <dgm:cxn modelId="{0EDA0402-9AF6-496D-85A0-E1EA9BF7C7FA}" type="presParOf" srcId="{054A1AAD-CAA0-4787-8720-3F34998DBAF3}" destId="{3554105D-C771-4ED2-9625-6741946870F2}" srcOrd="0" destOrd="0" presId="urn:microsoft.com/office/officeart/2018/2/layout/IconVerticalSolidList"/>
    <dgm:cxn modelId="{D8D7475C-89BB-4FF0-B2B9-D518508FFA3C}" type="presParOf" srcId="{054A1AAD-CAA0-4787-8720-3F34998DBAF3}" destId="{226B38BF-50FA-4915-B676-6BE7E57B6F27}" srcOrd="1" destOrd="0" presId="urn:microsoft.com/office/officeart/2018/2/layout/IconVerticalSolidList"/>
    <dgm:cxn modelId="{2A3B23EE-44A3-4FDE-AEF7-464440446862}" type="presParOf" srcId="{054A1AAD-CAA0-4787-8720-3F34998DBAF3}" destId="{FC3B0332-F42D-4B01-9B3D-9815F397AFF6}" srcOrd="2" destOrd="0" presId="urn:microsoft.com/office/officeart/2018/2/layout/IconVerticalSolidList"/>
    <dgm:cxn modelId="{AE127D6B-F2E0-417C-A9C4-B9BBBB84691D}" type="presParOf" srcId="{054A1AAD-CAA0-4787-8720-3F34998DBAF3}" destId="{6016D826-1D50-43CC-BA80-074584EE13C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C7D11-D8BB-4461-9E1B-6CE080B8E8E8}">
      <dsp:nvSpPr>
        <dsp:cNvPr id="0" name=""/>
        <dsp:cNvSpPr/>
      </dsp:nvSpPr>
      <dsp:spPr>
        <a:xfrm>
          <a:off x="335787" y="21105"/>
          <a:ext cx="1510523" cy="14935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6ED6C-B615-40B7-AC5F-9294B47E4928}">
      <dsp:nvSpPr>
        <dsp:cNvPr id="0" name=""/>
        <dsp:cNvSpPr/>
      </dsp:nvSpPr>
      <dsp:spPr>
        <a:xfrm>
          <a:off x="335787" y="1674578"/>
          <a:ext cx="4315781" cy="640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3600" b="1" i="0" kern="1200" dirty="0"/>
            <a:t>Epidemiologia</a:t>
          </a:r>
          <a:endParaRPr lang="en-US" sz="3600" kern="1200" dirty="0"/>
        </a:p>
      </dsp:txBody>
      <dsp:txXfrm>
        <a:off x="335787" y="1674578"/>
        <a:ext cx="4315781" cy="640101"/>
      </dsp:txXfrm>
    </dsp:sp>
    <dsp:sp modelId="{1A1A1253-E729-449B-BBA8-73D567F870C9}">
      <dsp:nvSpPr>
        <dsp:cNvPr id="0" name=""/>
        <dsp:cNvSpPr/>
      </dsp:nvSpPr>
      <dsp:spPr>
        <a:xfrm>
          <a:off x="335787" y="2389053"/>
          <a:ext cx="4315781" cy="135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i="0" kern="1200" dirty="0"/>
            <a:t>↑</a:t>
          </a:r>
          <a:r>
            <a:rPr lang="it-IT" sz="1700" b="0" i="0" kern="1200" dirty="0"/>
            <a:t> interventi bariatrici quindi dei casi urgenti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i="0" kern="1200" dirty="0"/>
            <a:t>Differenze di incidenza in base alla tecnica chirurgica (RYGB, SG, OAGB, etc.)</a:t>
          </a:r>
          <a:endParaRPr lang="en-US" sz="1700" kern="1200" dirty="0"/>
        </a:p>
      </dsp:txBody>
      <dsp:txXfrm>
        <a:off x="335787" y="2389053"/>
        <a:ext cx="4315781" cy="1350732"/>
      </dsp:txXfrm>
    </dsp:sp>
    <dsp:sp modelId="{9DD9CBA6-028D-40C0-9440-11DEF915DF53}">
      <dsp:nvSpPr>
        <dsp:cNvPr id="0" name=""/>
        <dsp:cNvSpPr/>
      </dsp:nvSpPr>
      <dsp:spPr>
        <a:xfrm>
          <a:off x="5406830" y="21105"/>
          <a:ext cx="1510523" cy="14935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D2878-DB17-45C0-9A97-6E3522D798C3}">
      <dsp:nvSpPr>
        <dsp:cNvPr id="0" name=""/>
        <dsp:cNvSpPr/>
      </dsp:nvSpPr>
      <dsp:spPr>
        <a:xfrm>
          <a:off x="5406830" y="1674578"/>
          <a:ext cx="4315781" cy="640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3600" b="1" i="0" kern="1200" dirty="0"/>
            <a:t>Impatto clinico</a:t>
          </a:r>
          <a:endParaRPr lang="en-US" sz="3600" kern="1200" dirty="0"/>
        </a:p>
      </dsp:txBody>
      <dsp:txXfrm>
        <a:off x="5406830" y="1674578"/>
        <a:ext cx="4315781" cy="640101"/>
      </dsp:txXfrm>
    </dsp:sp>
    <dsp:sp modelId="{6F8B5413-50FC-4FD8-9CDE-989B8D853DA8}">
      <dsp:nvSpPr>
        <dsp:cNvPr id="0" name=""/>
        <dsp:cNvSpPr/>
      </dsp:nvSpPr>
      <dsp:spPr>
        <a:xfrm>
          <a:off x="5406830" y="2389053"/>
          <a:ext cx="4315781" cy="135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i="0" kern="1200" dirty="0"/>
            <a:t>Importanza di un rapido riconoscimento per ridurre morbidità e mortalità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i="0" kern="1200" dirty="0"/>
            <a:t>Sfide specifiche legate all’anatomia e alla fisiologia del paziente obeso</a:t>
          </a:r>
          <a:endParaRPr lang="en-US" sz="1700" kern="1200" dirty="0"/>
        </a:p>
      </dsp:txBody>
      <dsp:txXfrm>
        <a:off x="5406830" y="2389053"/>
        <a:ext cx="4315781" cy="1350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7375B-16C5-4E74-94A5-57299D35FBEF}">
      <dsp:nvSpPr>
        <dsp:cNvPr id="0" name=""/>
        <dsp:cNvSpPr/>
      </dsp:nvSpPr>
      <dsp:spPr>
        <a:xfrm>
          <a:off x="0" y="459"/>
          <a:ext cx="10058399" cy="107427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F6ADB4-9938-48A8-9801-DCE16725C66E}">
      <dsp:nvSpPr>
        <dsp:cNvPr id="0" name=""/>
        <dsp:cNvSpPr/>
      </dsp:nvSpPr>
      <dsp:spPr>
        <a:xfrm>
          <a:off x="324969" y="242171"/>
          <a:ext cx="590852" cy="5908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17452-EA4C-48F3-B63B-945252533188}">
      <dsp:nvSpPr>
        <dsp:cNvPr id="0" name=""/>
        <dsp:cNvSpPr/>
      </dsp:nvSpPr>
      <dsp:spPr>
        <a:xfrm>
          <a:off x="1240791" y="459"/>
          <a:ext cx="8817608" cy="1074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94" tIns="113694" rIns="113694" bIns="11369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i="0" kern="1200" dirty="0"/>
            <a:t>La </a:t>
          </a:r>
          <a:r>
            <a:rPr lang="it-IT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PRESENTAZIONE CLINICA </a:t>
          </a:r>
          <a:r>
            <a:rPr lang="it-IT" sz="2000" b="0" i="0" kern="1200" dirty="0"/>
            <a:t>del paziente bariatrico in urgenza varia in base al </a:t>
          </a:r>
          <a:r>
            <a:rPr lang="it-IT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TIMING</a:t>
          </a:r>
          <a:r>
            <a:rPr lang="it-IT" sz="2000" b="0" i="0" kern="1200" dirty="0"/>
            <a:t> ed alla </a:t>
          </a:r>
          <a:r>
            <a:rPr lang="it-IT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TECNICA CHIRURGICA </a:t>
          </a:r>
          <a:r>
            <a:rPr lang="it-IT" sz="2000" b="0" i="0" kern="1200" dirty="0"/>
            <a:t>utilizzata</a:t>
          </a:r>
          <a:endParaRPr lang="en-US" sz="2000" kern="1200" dirty="0"/>
        </a:p>
      </dsp:txBody>
      <dsp:txXfrm>
        <a:off x="1240791" y="459"/>
        <a:ext cx="8817608" cy="1074277"/>
      </dsp:txXfrm>
    </dsp:sp>
    <dsp:sp modelId="{7A0631A6-EE73-4E51-B519-AC82E1E5AF65}">
      <dsp:nvSpPr>
        <dsp:cNvPr id="0" name=""/>
        <dsp:cNvSpPr/>
      </dsp:nvSpPr>
      <dsp:spPr>
        <a:xfrm>
          <a:off x="0" y="1343306"/>
          <a:ext cx="10058399" cy="107427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87CA3-7BD8-4192-AB4B-1D9AEB370173}">
      <dsp:nvSpPr>
        <dsp:cNvPr id="0" name=""/>
        <dsp:cNvSpPr/>
      </dsp:nvSpPr>
      <dsp:spPr>
        <a:xfrm>
          <a:off x="324969" y="1585019"/>
          <a:ext cx="590852" cy="5908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F855C-2FB8-4199-9DB7-83ABF68C9DD0}">
      <dsp:nvSpPr>
        <dsp:cNvPr id="0" name=""/>
        <dsp:cNvSpPr/>
      </dsp:nvSpPr>
      <dsp:spPr>
        <a:xfrm>
          <a:off x="1240791" y="1343306"/>
          <a:ext cx="8817608" cy="1074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94" tIns="113694" rIns="113694" bIns="11369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i="0" kern="1200" dirty="0"/>
            <a:t>Le </a:t>
          </a:r>
          <a:r>
            <a:rPr lang="it-IT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MANIFESTAZIONI CLINICHE </a:t>
          </a:r>
          <a:r>
            <a:rPr lang="it-IT" sz="2000" b="0" i="0" kern="1200" dirty="0"/>
            <a:t>sono spesso </a:t>
          </a:r>
          <a:r>
            <a:rPr lang="it-IT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SFUMATE</a:t>
          </a:r>
          <a:r>
            <a:rPr lang="it-IT" sz="2000" b="0" i="0" kern="1200" dirty="0"/>
            <a:t> a causa dell’habitus del paziente</a:t>
          </a:r>
          <a:endParaRPr lang="en-US" sz="2000" kern="1200" dirty="0"/>
        </a:p>
      </dsp:txBody>
      <dsp:txXfrm>
        <a:off x="1240791" y="1343306"/>
        <a:ext cx="8817608" cy="1074277"/>
      </dsp:txXfrm>
    </dsp:sp>
    <dsp:sp modelId="{3554105D-C771-4ED2-9625-6741946870F2}">
      <dsp:nvSpPr>
        <dsp:cNvPr id="0" name=""/>
        <dsp:cNvSpPr/>
      </dsp:nvSpPr>
      <dsp:spPr>
        <a:xfrm>
          <a:off x="0" y="2686153"/>
          <a:ext cx="10058399" cy="107427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B38BF-50FA-4915-B676-6BE7E57B6F27}">
      <dsp:nvSpPr>
        <dsp:cNvPr id="0" name=""/>
        <dsp:cNvSpPr/>
      </dsp:nvSpPr>
      <dsp:spPr>
        <a:xfrm>
          <a:off x="324969" y="2927866"/>
          <a:ext cx="590852" cy="5908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6D826-1D50-43CC-BA80-074584EE13C4}">
      <dsp:nvSpPr>
        <dsp:cNvPr id="0" name=""/>
        <dsp:cNvSpPr/>
      </dsp:nvSpPr>
      <dsp:spPr>
        <a:xfrm>
          <a:off x="1240791" y="2686153"/>
          <a:ext cx="8817608" cy="1074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94" tIns="113694" rIns="113694" bIns="11369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Semeiotica, laboratorio, imaging, endoscopia ed un 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TEAM MULTIDISCIPLINARE </a:t>
          </a:r>
          <a:r>
            <a:rPr lang="it-IT" sz="2000" kern="1200" dirty="0"/>
            <a:t>aggiornato sono fondamentali per il 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RICONOSCIMENTO PRECOCE </a:t>
          </a:r>
          <a:r>
            <a:rPr lang="it-IT" sz="2000" kern="1200" dirty="0"/>
            <a:t>delle complicanze bariatriche e per il loro 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TRATTAMENTO TEMPESTIVO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40791" y="2686153"/>
        <a:ext cx="8817608" cy="1074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28/05/2025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28/05/2025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4A5367-430A-C14D-9614-1D22E8738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EBD30B-BC02-3B0E-4C9E-6E527CC98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5386B1-7A08-815E-B488-6A20B0FE4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A22527-169C-E74A-24FA-B1F40E25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F3D5A6-BD15-326A-1C8D-B9C55BE5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655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1F7908-91CE-D5ED-B1A2-CDEBADAE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58B9F0-F861-52BD-2380-3F6178EBB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88C9C1-8F9D-83A2-9F04-D390E8FF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478A09-55CF-1769-BA3D-01E9626AB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EDAFDA-2BB1-C847-05AE-522FDD12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92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57F62-9BD6-9588-1C26-B470B05F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01DD1E-E0F8-B5E8-7132-84C47E09B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BD2A5E-E43C-0542-4528-388DD882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B88732-97E1-3B5B-A2D5-943180BE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C353B8-F144-9DEF-E363-BB16CCDF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835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08D531-2AEC-D8AE-0BD8-3D67C9B6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A95EE0-78E4-EF26-2A81-2F5EB44EC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1E0BD0-0191-3201-617D-43160D909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D201F5-0EF2-D106-0075-86A0947F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A5123E-4BB1-D4E1-B2FE-3C354EE9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528B24-B9CF-89D3-385E-DFA3B411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865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9940C0-8D26-288B-70DA-92C66967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4E9EFF-7CE5-FFC6-DC7C-1EB0AD717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7B77FD-FF4C-85E6-CC90-9AE32BB4F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A0783F-E43F-55C9-1455-B489CD189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7E3FACB-3AEC-C9A1-695E-4F8B29FE4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2D72569-811D-A5F2-E1C3-630E1081F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D2059F-DA5C-C347-F36F-B324ABBC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2AF2621-7051-6559-7F98-92925F8B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408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EBC94-E563-8D00-6A0C-5ED5EC17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8E53D9-9A93-7205-9954-6863C30D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C9A150-AB26-BA02-DF6F-49C2EF71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68CE3F-E9AE-E420-43F5-0035528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146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0979AB2-FF26-6E72-5E70-74F614DC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8C049F5-03E3-C6FE-55AB-23F07109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5CCD04-7AAE-39CB-9434-E30CF3B7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280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0F521B-087A-5CD3-F1C4-7AE749301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2480F9-12C2-D49E-9341-3E31DA2D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6FC8CC5-8806-22C1-33AD-BD97842B9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3941CC-5654-C968-B074-0D9CDA0A6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8A383D-3C94-45FA-E38D-9086CA0A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2E13C2-B567-76A1-BA8B-FBBEF2D8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464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E6AA9F-19B9-1B69-9682-57EEED36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0C577E-DB01-62B8-14AE-32540797E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516573D-7249-85A7-097E-6EA7FD264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C7CB52-B709-8963-8323-1EFB2DFB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A8E373-B664-082B-0D1D-A4DF7B8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79AE65-06C0-7739-EE83-40AEE84D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58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26C2B-FC52-EA1D-5354-EA3BC1B5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F66ACD0-4612-251A-C6C4-66588EBF5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6B4064-46B1-C973-4ECD-535E04CD4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AC6E34-051E-2C1E-7590-E10EB0B6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16DFA1-2595-4CAE-DE9C-C8C268D8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425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4EC4CD7-73F0-3700-3253-C32D9ED8B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E3B81E7-522F-0CF8-350C-EBBD59291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053DCC-26C1-27E0-5485-61A43DAA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4F6765-5342-CF04-2BD8-2F4E9B26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A4EF6F-313F-C4DD-BA7A-BAB240AD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39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28/05/2025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E90E0F7-53A3-8FC7-5350-CB1895FB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2E9592-76DD-5BDF-E1AD-E75F4B3F7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B10629-7BFB-2509-A607-E61A20994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950EB3-4E81-4371-A7EC-86D6C018B441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630618-45DB-7435-F0E5-DB494B804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51E28C-6F64-1613-E285-78DEF15D5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647064-2A8A-4899-A117-FA85B8CB6A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39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hyperlink" Target="https://www.sicob.org/" TargetMode="External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12" Type="http://schemas.openxmlformats.org/officeDocument/2006/relationships/hyperlink" Target="https://asmbs.org/" TargetMode="Externa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emf"/><Relationship Id="rId10" Type="http://schemas.openxmlformats.org/officeDocument/2006/relationships/image" Target="../media/image35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52E58-2F0C-80B6-4CC5-71CF2FE4D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BC222B5-3D70-F359-C5C3-C67AD0A2E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550" y="2245399"/>
            <a:ext cx="6682615" cy="1501101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rgbClr val="1B61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LA CHIRURGIA COME STRUMENTO IN URGENZA</a:t>
            </a:r>
          </a:p>
        </p:txBody>
      </p:sp>
      <p:pic>
        <p:nvPicPr>
          <p:cNvPr id="6" name="Immagine 5" descr="Immagine che contiene testo, schermata, Brochure&#10;&#10;Il contenuto generato dall'IA potrebbe non essere corretto.">
            <a:extLst>
              <a:ext uri="{FF2B5EF4-FFF2-40B4-BE49-F238E27FC236}">
                <a16:creationId xmlns:a16="http://schemas.microsoft.com/office/drawing/2014/main" id="{C6A84B80-1D50-E47F-1C4A-3E4A27405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 b="8920"/>
          <a:stretch/>
        </p:blipFill>
        <p:spPr>
          <a:xfrm>
            <a:off x="0" y="-2854"/>
            <a:ext cx="5118100" cy="686085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E19CBE8-FB12-B973-59A6-2569186B3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3631" y="4849400"/>
            <a:ext cx="6249483" cy="426784"/>
          </a:xfrm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it-IT" b="1" dirty="0">
                <a:solidFill>
                  <a:srgbClr val="1B61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Giuseppe Manca</a:t>
            </a:r>
          </a:p>
        </p:txBody>
      </p:sp>
      <p:pic>
        <p:nvPicPr>
          <p:cNvPr id="10" name="Immagine 9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965ED573-3350-861E-705B-4072851E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989" y="5144836"/>
            <a:ext cx="1581162" cy="63341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096D91-446A-150A-E971-9478B5BA7ED0}"/>
              </a:ext>
            </a:extLst>
          </p:cNvPr>
          <p:cNvSpPr txBox="1"/>
          <p:nvPr/>
        </p:nvSpPr>
        <p:spPr>
          <a:xfrm>
            <a:off x="5783631" y="5254574"/>
            <a:ext cx="319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1B618C"/>
                </a:solidFill>
              </a:rPr>
              <a:t>Direttore UO Chirurgia Generale</a:t>
            </a:r>
            <a:br>
              <a:rPr lang="it-IT" dirty="0">
                <a:solidFill>
                  <a:srgbClr val="1B618C"/>
                </a:solidFill>
              </a:rPr>
            </a:br>
            <a:r>
              <a:rPr lang="it-IT" dirty="0">
                <a:solidFill>
                  <a:srgbClr val="1B618C"/>
                </a:solidFill>
              </a:rPr>
              <a:t>Ospedale Perrino di Brindisi</a:t>
            </a:r>
          </a:p>
        </p:txBody>
      </p:sp>
    </p:spTree>
    <p:extLst>
      <p:ext uri="{BB962C8B-B14F-4D97-AF65-F5344CB8AC3E}">
        <p14:creationId xmlns:p14="http://schemas.microsoft.com/office/powerpoint/2010/main" val="37444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1E926-3EF5-4EFB-6D45-91ED834ED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CB38D0-6874-6555-7D01-B26ACFA552D3}"/>
              </a:ext>
            </a:extLst>
          </p:cNvPr>
          <p:cNvSpPr txBox="1"/>
          <p:nvPr/>
        </p:nvSpPr>
        <p:spPr>
          <a:xfrm>
            <a:off x="2859862" y="434982"/>
            <a:ext cx="6472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Più frequenti dopo bypass gastrico e sleeve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gastrectomy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C2F88737-CDEE-AC2D-9949-455978BB0CE7}"/>
              </a:ext>
            </a:extLst>
          </p:cNvPr>
          <p:cNvSpPr/>
          <p:nvPr/>
        </p:nvSpPr>
        <p:spPr>
          <a:xfrm>
            <a:off x="5414238" y="2064732"/>
            <a:ext cx="3248417" cy="56351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it-IT" sz="1600" b="1" dirty="0"/>
              <a:t>TC ADDOME CON CONTRASTO </a:t>
            </a:r>
          </a:p>
          <a:p>
            <a:pPr algn="ctr">
              <a:defRPr sz="1400"/>
            </a:pPr>
            <a:r>
              <a:rPr lang="it-IT" sz="1600" b="1" dirty="0"/>
              <a:t>(O RX CON GASTROGRAFIN)</a:t>
            </a: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1660B2E3-AD8F-2A66-4A6D-30E4508E49CF}"/>
              </a:ext>
            </a:extLst>
          </p:cNvPr>
          <p:cNvSpPr/>
          <p:nvPr/>
        </p:nvSpPr>
        <p:spPr>
          <a:xfrm>
            <a:off x="5237235" y="2989228"/>
            <a:ext cx="3602421" cy="56351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it-IT" sz="1600" b="1" dirty="0"/>
              <a:t>LEAK VISIBILE O CLINICA COMPATIBILE?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A1BD9069-3053-3D55-65BB-A74C27C00D2A}"/>
              </a:ext>
            </a:extLst>
          </p:cNvPr>
          <p:cNvSpPr/>
          <p:nvPr/>
        </p:nvSpPr>
        <p:spPr>
          <a:xfrm>
            <a:off x="5414238" y="3913673"/>
            <a:ext cx="3248417" cy="682894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it-IT" sz="1600" b="1" dirty="0"/>
              <a:t>TERAPIA ANTIBIOTICIA </a:t>
            </a:r>
          </a:p>
          <a:p>
            <a:pPr algn="ctr">
              <a:defRPr sz="1400"/>
            </a:pPr>
            <a:r>
              <a:rPr lang="it-IT" sz="1600" b="1" dirty="0"/>
              <a:t>SUPPORTO EMODINAMICO</a:t>
            </a:r>
          </a:p>
          <a:p>
            <a:pPr algn="ctr">
              <a:defRPr sz="1400"/>
            </a:pPr>
            <a:r>
              <a:rPr lang="it-IT" sz="1600" b="1" dirty="0"/>
              <a:t>NUTRIZIONE PARENTERALE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8571B0B0-5CAA-7CFF-C3D3-871160D5B5EF}"/>
              </a:ext>
            </a:extLst>
          </p:cNvPr>
          <p:cNvSpPr/>
          <p:nvPr/>
        </p:nvSpPr>
        <p:spPr>
          <a:xfrm>
            <a:off x="4244427" y="5972356"/>
            <a:ext cx="2668018" cy="56351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it-IT" sz="1600" b="1" dirty="0"/>
              <a:t>DRENAGGIO </a:t>
            </a:r>
          </a:p>
          <a:p>
            <a:pPr algn="ctr">
              <a:defRPr sz="1400"/>
            </a:pPr>
            <a:r>
              <a:rPr lang="it-IT" sz="1600" b="1" dirty="0"/>
              <a:t>± STENT ENDOSCOPICO</a:t>
            </a: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7BB1FB4E-9313-20AC-FF4B-533CBB3C7309}"/>
              </a:ext>
            </a:extLst>
          </p:cNvPr>
          <p:cNvSpPr/>
          <p:nvPr/>
        </p:nvSpPr>
        <p:spPr>
          <a:xfrm>
            <a:off x="5237235" y="4994783"/>
            <a:ext cx="898478" cy="56351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it-IT" sz="1600" b="1" dirty="0"/>
              <a:t>STABILE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10560B51-1082-13D7-D327-E5B7558512FE}"/>
              </a:ext>
            </a:extLst>
          </p:cNvPr>
          <p:cNvSpPr/>
          <p:nvPr/>
        </p:nvSpPr>
        <p:spPr>
          <a:xfrm>
            <a:off x="7941187" y="4994783"/>
            <a:ext cx="1175572" cy="56351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it-IT" sz="1600" b="1" dirty="0"/>
              <a:t>INSTABILE</a:t>
            </a: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4ED59D27-E1B0-F4D1-5B31-D412F9D73E7D}"/>
              </a:ext>
            </a:extLst>
          </p:cNvPr>
          <p:cNvSpPr/>
          <p:nvPr/>
        </p:nvSpPr>
        <p:spPr>
          <a:xfrm>
            <a:off x="5168508" y="1135660"/>
            <a:ext cx="3739880" cy="56351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it-IT" sz="1600" b="1" dirty="0"/>
              <a:t>TACHICARDIA/FEBBRE/DOLORE POST-OP</a:t>
            </a: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B0DDBADB-8998-BE75-34A9-692F9F25FEA1}"/>
              </a:ext>
            </a:extLst>
          </p:cNvPr>
          <p:cNvSpPr/>
          <p:nvPr/>
        </p:nvSpPr>
        <p:spPr>
          <a:xfrm>
            <a:off x="7164445" y="5963417"/>
            <a:ext cx="3248417" cy="773203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400"/>
            </a:pPr>
            <a:r>
              <a:rPr lang="it-IT" sz="1600" b="1" dirty="0"/>
              <a:t>CHIRURGIA </a:t>
            </a:r>
          </a:p>
          <a:p>
            <a:pPr algn="ctr">
              <a:defRPr sz="1400"/>
            </a:pPr>
            <a:r>
              <a:rPr lang="it-IT" sz="1600" dirty="0"/>
              <a:t>LAVAGGIO/DRENAGGIO </a:t>
            </a:r>
          </a:p>
          <a:p>
            <a:pPr algn="ctr">
              <a:defRPr sz="1400"/>
            </a:pPr>
            <a:r>
              <a:rPr lang="it-IT" sz="1600" dirty="0"/>
              <a:t>± REVISIONE ANASTOMOSI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607E6E-8AA5-7D07-75CA-99B8963A0A15}"/>
              </a:ext>
            </a:extLst>
          </p:cNvPr>
          <p:cNvSpPr txBox="1"/>
          <p:nvPr/>
        </p:nvSpPr>
        <p:spPr>
          <a:xfrm>
            <a:off x="3048000" y="10363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DEISCENZA E FISTOLE ANASTOMOTICHE</a:t>
            </a:r>
            <a:endParaRPr lang="it-IT" sz="2800" dirty="0">
              <a:solidFill>
                <a:srgbClr val="7B19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84D12C-3B7C-1FEF-521F-941552F8322D}"/>
              </a:ext>
            </a:extLst>
          </p:cNvPr>
          <p:cNvSpPr txBox="1"/>
          <p:nvPr/>
        </p:nvSpPr>
        <p:spPr>
          <a:xfrm>
            <a:off x="8971824" y="1076807"/>
            <a:ext cx="30001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l"/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TACHICARDIA (PRIMO SEGNO)</a:t>
            </a:r>
          </a:p>
          <a:p>
            <a:pPr marL="0" lvl="1" algn="l"/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FEBBRE</a:t>
            </a:r>
          </a:p>
          <a:p>
            <a:pPr marL="0" lvl="1" algn="l"/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DOLORE ADDOMINALE</a:t>
            </a:r>
            <a:endParaRPr lang="it-IT" sz="1400" dirty="0">
              <a:solidFill>
                <a:srgbClr val="000000"/>
              </a:solidFill>
            </a:endParaRPr>
          </a:p>
          <a:p>
            <a:pPr marL="0" lvl="1" algn="l"/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PERITONITE</a:t>
            </a:r>
          </a:p>
          <a:p>
            <a:pPr marL="0" lvl="1" algn="l"/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IPOTENSIONE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15D66735-B966-38A8-A0CC-702D70A158B0}"/>
              </a:ext>
            </a:extLst>
          </p:cNvPr>
          <p:cNvSpPr/>
          <p:nvPr/>
        </p:nvSpPr>
        <p:spPr>
          <a:xfrm>
            <a:off x="6912445" y="1735026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5E4E7653-6F47-D5F1-B080-85F81037D5E5}"/>
              </a:ext>
            </a:extLst>
          </p:cNvPr>
          <p:cNvSpPr/>
          <p:nvPr/>
        </p:nvSpPr>
        <p:spPr>
          <a:xfrm>
            <a:off x="6912445" y="2662531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69CC553F-F065-523D-22CA-2FB54DAAD9C6}"/>
              </a:ext>
            </a:extLst>
          </p:cNvPr>
          <p:cNvSpPr/>
          <p:nvPr/>
        </p:nvSpPr>
        <p:spPr>
          <a:xfrm>
            <a:off x="6912445" y="3587027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3471CA0-34DB-7346-76A5-5A8244985C29}"/>
              </a:ext>
            </a:extLst>
          </p:cNvPr>
          <p:cNvSpPr/>
          <p:nvPr/>
        </p:nvSpPr>
        <p:spPr>
          <a:xfrm>
            <a:off x="5547926" y="5618691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8CE77094-F4A9-7122-8B80-5E6D9F08FA7C}"/>
              </a:ext>
            </a:extLst>
          </p:cNvPr>
          <p:cNvSpPr/>
          <p:nvPr/>
        </p:nvSpPr>
        <p:spPr>
          <a:xfrm>
            <a:off x="8402973" y="5611656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4A2A455F-42C7-F8FB-476E-0AAA5CDA1261}"/>
              </a:ext>
            </a:extLst>
          </p:cNvPr>
          <p:cNvSpPr/>
          <p:nvPr/>
        </p:nvSpPr>
        <p:spPr>
          <a:xfrm rot="1843901">
            <a:off x="5974490" y="4652025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0A548F41-5F34-F8C9-3B6B-D431D2C010FA}"/>
              </a:ext>
            </a:extLst>
          </p:cNvPr>
          <p:cNvSpPr/>
          <p:nvPr/>
        </p:nvSpPr>
        <p:spPr>
          <a:xfrm rot="20534876">
            <a:off x="7815186" y="4633675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pic>
        <p:nvPicPr>
          <p:cNvPr id="20" name="Immagine 19" descr="Immagine che contiene lastra dei raggi X, Imaging medicale, radiologia, radiografia&#10;&#10;Il contenuto generato dall'IA potrebbe non essere corretto.">
            <a:extLst>
              <a:ext uri="{FF2B5EF4-FFF2-40B4-BE49-F238E27FC236}">
                <a16:creationId xmlns:a16="http://schemas.microsoft.com/office/drawing/2014/main" id="{BAC95185-9792-94F7-0E5E-518C99243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01" y="845007"/>
            <a:ext cx="3872026" cy="580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254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FA35C075-10F4-D7FE-8267-4104D0EB9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860347"/>
              </p:ext>
            </p:extLst>
          </p:nvPr>
        </p:nvGraphicFramePr>
        <p:xfrm>
          <a:off x="239713" y="889602"/>
          <a:ext cx="11712574" cy="583504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76714">
                  <a:extLst>
                    <a:ext uri="{9D8B030D-6E8A-4147-A177-3AD203B41FA5}">
                      <a16:colId xmlns:a16="http://schemas.microsoft.com/office/drawing/2014/main" val="2853953419"/>
                    </a:ext>
                  </a:extLst>
                </a:gridCol>
                <a:gridCol w="3278620">
                  <a:extLst>
                    <a:ext uri="{9D8B030D-6E8A-4147-A177-3AD203B41FA5}">
                      <a16:colId xmlns:a16="http://schemas.microsoft.com/office/drawing/2014/main" val="1844030051"/>
                    </a:ext>
                  </a:extLst>
                </a:gridCol>
                <a:gridCol w="3278620">
                  <a:extLst>
                    <a:ext uri="{9D8B030D-6E8A-4147-A177-3AD203B41FA5}">
                      <a16:colId xmlns:a16="http://schemas.microsoft.com/office/drawing/2014/main" val="514132550"/>
                    </a:ext>
                  </a:extLst>
                </a:gridCol>
                <a:gridCol w="3278620">
                  <a:extLst>
                    <a:ext uri="{9D8B030D-6E8A-4147-A177-3AD203B41FA5}">
                      <a16:colId xmlns:a16="http://schemas.microsoft.com/office/drawing/2014/main" val="3770508919"/>
                    </a:ext>
                  </a:extLst>
                </a:gridCol>
              </a:tblGrid>
              <a:tr h="581545"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EMBOLIA POLMONARE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solidFill>
                      <a:srgbClr val="7B19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TROMBOSI VENOSA MESENTERICA</a:t>
                      </a:r>
                    </a:p>
                  </a:txBody>
                  <a:tcPr anchor="ctr">
                    <a:solidFill>
                      <a:srgbClr val="7B19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TROMBOSI ASSE SPLENO-PORTALE</a:t>
                      </a:r>
                    </a:p>
                  </a:txBody>
                  <a:tcPr anchor="ctr">
                    <a:solidFill>
                      <a:srgbClr val="7B19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74921"/>
                  </a:ext>
                </a:extLst>
              </a:tr>
              <a:tr h="1073621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7B19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INCIDENZA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0.1% – 2.0%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b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Più frequente nei primi 30 giorni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 le principali </a:t>
                      </a: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cause di morte post-operatoria precoce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Rara ma </a:t>
                      </a: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potenzialmente letale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(&lt;0.5%)</a:t>
                      </a:r>
                      <a:b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Più frequente nel </a:t>
                      </a: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bypass gastrico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e nel </a:t>
                      </a:r>
                      <a:r>
                        <a:rPr lang="it-IT" sz="12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duodenal</a:t>
                      </a: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switch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(manipolazione dell’asse mesenterico)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0.1% - 1.0%</a:t>
                      </a:r>
                      <a:b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Più frequente nel </a:t>
                      </a: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bypass gastrico con esclusione del duodeno 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 nella </a:t>
                      </a: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sleeve associato a splenectomia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 volte </a:t>
                      </a: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asintomatica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e scoperta incidentale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595959"/>
                  </a:ext>
                </a:extLst>
              </a:tr>
              <a:tr h="1073621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7B19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FATTORI DI RISCHIO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BMI &gt; 50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Età avanzata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Precedenti tromboembolici </a:t>
                      </a:r>
                      <a:b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OSAS</a:t>
                      </a:r>
                      <a:b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Interventi chirurgici prolungati o conversioni in laparotomia Immobilizzazione prolungata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Ipercoagulabilità (congenita o acquisita)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Disidratazione post-operatoria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Ridotta motilità intestinale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Aderenze e alterata perfusione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Manipolazione del peduncolo splenico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Compressione meccanica post-operatoria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Disidratazione e ↑ viscosità ematica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757196"/>
                  </a:ext>
                </a:extLst>
              </a:tr>
              <a:tr h="1237646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7B19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CLINICA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Sintomi atipici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it-IT" sz="1200" dirty="0"/>
                        <a:t>Dispnea improvvisa, tachicardia isolata, dolore toracico atipico, ipossiemia, sincope o collasso cardiovascolare</a:t>
                      </a:r>
                    </a:p>
                    <a:p>
                      <a:pPr algn="l"/>
                      <a:endParaRPr lang="it-IT" sz="1200" b="1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Segni: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ipossiemia, segni ECG di sovraccarico ventricolare destro, aumento D-dimero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Dolore addominale sproporzionato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ai reperti obiettivi</a:t>
                      </a:r>
                      <a:r>
                        <a:rPr lang="it-IT" sz="1200" dirty="0"/>
                        <a:t>, febbre, leucocitosi, segni di ischemia intestinale (nausea, vomito, alvo chiuso)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Dolore epigastrico o in ipocondrio sinistro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Febbre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Splenomegalia, ascite, ematemesi (varici gastriche o esofagee se cronica)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010664"/>
                  </a:ext>
                </a:extLst>
              </a:tr>
              <a:tr h="709967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7B19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DIAGNOSI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Angio</a:t>
                      </a: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-TC polmonare 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(gold standard)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Ecocardiogramma se instabilità emodinamica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TC addome con contrasto EV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Marker laboratoristici: leucocitosi, ↑lattato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EcoDoppler</a:t>
                      </a:r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addome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/>
                      <a:r>
                        <a:rPr lang="it-I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TC o RMN con contrasto</a:t>
                      </a:r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per stadiazione e conferma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833181"/>
                  </a:ext>
                </a:extLst>
              </a:tr>
              <a:tr h="909595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7B19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TRATTAMENTO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Anticoagulazione immediata con EBPM EV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Trombolisi sistemica in caso di EP massiva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Filtro cavale in casi selezionati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Anticoagulazione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Antibiotici </a:t>
                      </a:r>
                      <a:r>
                        <a:rPr lang="it-I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broad-spectrum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Chirurgia in caso di ischemia intestinale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Trombolisi endovenosa o transcatetere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Anticoagulazione per almeno 3-6 mesi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Follow-up radiologico</a:t>
                      </a:r>
                    </a:p>
                    <a:p>
                      <a:pPr algn="l"/>
                      <a:r>
                        <a:rPr lang="it-I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Trattamento endoscopico o chirurgico in caso di ipertensione portale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98847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32B15C-1074-7DA3-731E-2478A2CB5530}"/>
              </a:ext>
            </a:extLst>
          </p:cNvPr>
          <p:cNvSpPr txBox="1"/>
          <p:nvPr/>
        </p:nvSpPr>
        <p:spPr>
          <a:xfrm>
            <a:off x="3786970" y="180415"/>
            <a:ext cx="4618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COMPLICANZE VASCOLARI</a:t>
            </a:r>
          </a:p>
        </p:txBody>
      </p:sp>
    </p:spTree>
    <p:extLst>
      <p:ext uri="{BB962C8B-B14F-4D97-AF65-F5344CB8AC3E}">
        <p14:creationId xmlns:p14="http://schemas.microsoft.com/office/powerpoint/2010/main" val="2172026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4B847-FE1E-520F-FA4A-4A97E819C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A23A3F-AD66-7C3C-22FA-404799558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486"/>
            <a:ext cx="3406093" cy="510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7118E6-72D9-D56A-98C3-F1869360D27C}"/>
              </a:ext>
            </a:extLst>
          </p:cNvPr>
          <p:cNvSpPr txBox="1"/>
          <p:nvPr/>
        </p:nvSpPr>
        <p:spPr>
          <a:xfrm>
            <a:off x="9264134" y="1132432"/>
            <a:ext cx="37431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DISFAGIA</a:t>
            </a:r>
          </a:p>
          <a:p>
            <a:r>
              <a:rPr lang="it-IT" sz="1400" dirty="0"/>
              <a:t>RIGURGITO</a:t>
            </a:r>
          </a:p>
          <a:p>
            <a:r>
              <a:rPr lang="it-IT" sz="1400" dirty="0"/>
              <a:t>VOMITO POST-PRANDIALE</a:t>
            </a:r>
          </a:p>
          <a:p>
            <a:r>
              <a:rPr lang="it-IT" sz="1400" dirty="0"/>
              <a:t>SCARSA PROGRESSIONE ALIMENTARE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E392A48-8124-47C5-4A5C-5D238F6F6172}"/>
              </a:ext>
            </a:extLst>
          </p:cNvPr>
          <p:cNvSpPr/>
          <p:nvPr/>
        </p:nvSpPr>
        <p:spPr>
          <a:xfrm>
            <a:off x="2980552" y="1194271"/>
            <a:ext cx="6230894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VOMITO POST-PRANDIALE/DISFAGIA PROGRESSIVA/CALO PONDERALE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06FD8590-2D26-1BDE-EE6B-956A6EFC1DCD}"/>
              </a:ext>
            </a:extLst>
          </p:cNvPr>
          <p:cNvSpPr/>
          <p:nvPr/>
        </p:nvSpPr>
        <p:spPr>
          <a:xfrm>
            <a:off x="4263788" y="1974202"/>
            <a:ext cx="3664424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EGDS </a:t>
            </a:r>
          </a:p>
          <a:p>
            <a:pPr algn="ctr">
              <a:defRPr sz="1400"/>
            </a:pPr>
            <a:r>
              <a:rPr lang="it-IT" sz="1600" b="1" dirty="0"/>
              <a:t>E/O RADIOGRAFIA CON CONTRASTO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E3D30531-4B4A-9902-74D7-D9A4241488D3}"/>
              </a:ext>
            </a:extLst>
          </p:cNvPr>
          <p:cNvSpPr/>
          <p:nvPr/>
        </p:nvSpPr>
        <p:spPr>
          <a:xfrm>
            <a:off x="5313983" y="2997347"/>
            <a:ext cx="1564033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STENOSI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552D382-1CD4-34AF-293A-6024BFF628FF}"/>
              </a:ext>
            </a:extLst>
          </p:cNvPr>
          <p:cNvSpPr/>
          <p:nvPr/>
        </p:nvSpPr>
        <p:spPr>
          <a:xfrm>
            <a:off x="4504171" y="3768621"/>
            <a:ext cx="3183656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IDRATAZIONE, BILANCIO, NPT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B73E8DAF-C051-282B-1AA2-6A8BF1C91B23}"/>
              </a:ext>
            </a:extLst>
          </p:cNvPr>
          <p:cNvSpPr/>
          <p:nvPr/>
        </p:nvSpPr>
        <p:spPr>
          <a:xfrm>
            <a:off x="4263788" y="4545564"/>
            <a:ext cx="3664424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DILATAZIONE ENDOSCOPICA GRADUALE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1CFA629F-BAE2-CA92-BAA6-2B44A8039C45}"/>
              </a:ext>
            </a:extLst>
          </p:cNvPr>
          <p:cNvSpPr/>
          <p:nvPr/>
        </p:nvSpPr>
        <p:spPr>
          <a:xfrm>
            <a:off x="6394125" y="6027016"/>
            <a:ext cx="2283725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CHIRURGIA DI REVISIONE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2C87FA67-77D6-8565-D989-03CA353A0465}"/>
              </a:ext>
            </a:extLst>
          </p:cNvPr>
          <p:cNvSpPr/>
          <p:nvPr/>
        </p:nvSpPr>
        <p:spPr>
          <a:xfrm>
            <a:off x="2775250" y="5262736"/>
            <a:ext cx="2807674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NUTRIZIONE </a:t>
            </a:r>
          </a:p>
          <a:p>
            <a:pPr algn="ctr">
              <a:defRPr sz="1400"/>
            </a:pPr>
            <a:r>
              <a:rPr lang="it-IT" sz="1600" b="1" dirty="0"/>
              <a:t>FOLLOW-UP ENDOSCOPICO</a:t>
            </a: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32B49234-9CFB-A5EB-4143-925D69298D6C}"/>
              </a:ext>
            </a:extLst>
          </p:cNvPr>
          <p:cNvSpPr/>
          <p:nvPr/>
        </p:nvSpPr>
        <p:spPr>
          <a:xfrm>
            <a:off x="6609078" y="5262736"/>
            <a:ext cx="1853820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REFRATTARIA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FEDC56-CC7A-292F-4F4A-3978F21E5C6C}"/>
              </a:ext>
            </a:extLst>
          </p:cNvPr>
          <p:cNvSpPr txBox="1"/>
          <p:nvPr/>
        </p:nvSpPr>
        <p:spPr>
          <a:xfrm>
            <a:off x="3820833" y="158607"/>
            <a:ext cx="455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STENOSI ANASTOMOTICA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34D4971F-4D3D-9176-7686-7C5DBDBD0A2B}"/>
              </a:ext>
            </a:extLst>
          </p:cNvPr>
          <p:cNvSpPr/>
          <p:nvPr/>
        </p:nvSpPr>
        <p:spPr>
          <a:xfrm>
            <a:off x="5969999" y="1609486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5AD49C2A-5998-7A43-87B1-DEED9E47CD2A}"/>
              </a:ext>
            </a:extLst>
          </p:cNvPr>
          <p:cNvSpPr/>
          <p:nvPr/>
        </p:nvSpPr>
        <p:spPr>
          <a:xfrm>
            <a:off x="5969999" y="3417700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69F2B218-1FB8-EE70-DF0E-781D7AE97C56}"/>
              </a:ext>
            </a:extLst>
          </p:cNvPr>
          <p:cNvSpPr/>
          <p:nvPr/>
        </p:nvSpPr>
        <p:spPr>
          <a:xfrm>
            <a:off x="5969999" y="4192591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CFD93D11-5A5F-4837-E8D8-F7B510D939D8}"/>
              </a:ext>
            </a:extLst>
          </p:cNvPr>
          <p:cNvSpPr/>
          <p:nvPr/>
        </p:nvSpPr>
        <p:spPr>
          <a:xfrm>
            <a:off x="5969999" y="2658861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00AF4B70-C1AE-CA8F-1DBF-B6704F1EE894}"/>
              </a:ext>
            </a:extLst>
          </p:cNvPr>
          <p:cNvSpPr/>
          <p:nvPr/>
        </p:nvSpPr>
        <p:spPr>
          <a:xfrm rot="987528">
            <a:off x="5290187" y="4937563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11445A72-28AB-7C6E-A861-9874C116E76B}"/>
              </a:ext>
            </a:extLst>
          </p:cNvPr>
          <p:cNvSpPr/>
          <p:nvPr/>
        </p:nvSpPr>
        <p:spPr>
          <a:xfrm rot="20553382">
            <a:off x="6651845" y="4938822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DD1457F0-D0FC-BE60-B76D-22C8EAD0E909}"/>
              </a:ext>
            </a:extLst>
          </p:cNvPr>
          <p:cNvSpPr/>
          <p:nvPr/>
        </p:nvSpPr>
        <p:spPr>
          <a:xfrm>
            <a:off x="7435827" y="5674517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532562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Attrezzature mediche, medico, muro, assistenza sanitaria&#10;&#10;Il contenuto generato dall'IA potrebbe non essere corretto.">
            <a:extLst>
              <a:ext uri="{FF2B5EF4-FFF2-40B4-BE49-F238E27FC236}">
                <a16:creationId xmlns:a16="http://schemas.microsoft.com/office/drawing/2014/main" id="{B1676BFF-05A5-B03A-6DA3-0D7E055D3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6" y="1383798"/>
            <a:ext cx="4573827" cy="457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74226" y="166477"/>
            <a:ext cx="501688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rPr lang="it-IT" sz="3200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ASCESSO INTRADDOMINALE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0EE5E271-DFC6-E038-30A1-ABED2499D4D2}"/>
              </a:ext>
            </a:extLst>
          </p:cNvPr>
          <p:cNvSpPr/>
          <p:nvPr/>
        </p:nvSpPr>
        <p:spPr>
          <a:xfrm>
            <a:off x="5332374" y="4467764"/>
            <a:ext cx="2645002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DRENAGGIO PERCUTANEO </a:t>
            </a:r>
          </a:p>
          <a:p>
            <a:pPr algn="ctr">
              <a:defRPr sz="1400"/>
            </a:pPr>
            <a:r>
              <a:rPr lang="it-IT" sz="1600" b="1" dirty="0"/>
              <a:t>(ECO/TC-GUIDATO)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033E3526-404F-CFDA-12A4-45C06142DCCD}"/>
              </a:ext>
            </a:extLst>
          </p:cNvPr>
          <p:cNvSpPr/>
          <p:nvPr/>
        </p:nvSpPr>
        <p:spPr>
          <a:xfrm>
            <a:off x="8318339" y="4635789"/>
            <a:ext cx="3163843" cy="91940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CHIRURGIA </a:t>
            </a:r>
          </a:p>
          <a:p>
            <a:pPr algn="ctr">
              <a:defRPr sz="1400"/>
            </a:pPr>
            <a:r>
              <a:rPr lang="it-IT" sz="1600" dirty="0"/>
              <a:t>TOILETTE+ DRENAGGI</a:t>
            </a:r>
          </a:p>
          <a:p>
            <a:pPr algn="ctr">
              <a:defRPr sz="1400"/>
            </a:pPr>
            <a:r>
              <a:rPr lang="it-IT" sz="1600" dirty="0"/>
              <a:t>VALUTARE CAUSA (LEAK/FISTOLA)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D08FEA18-9C4F-D78E-206A-AE643BDEA812}"/>
              </a:ext>
            </a:extLst>
          </p:cNvPr>
          <p:cNvSpPr/>
          <p:nvPr/>
        </p:nvSpPr>
        <p:spPr>
          <a:xfrm>
            <a:off x="6380515" y="5961664"/>
            <a:ext cx="3784713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MONITORAGGIO CLINICO</a:t>
            </a:r>
          </a:p>
          <a:p>
            <a:pPr algn="ctr">
              <a:defRPr sz="1400"/>
            </a:pPr>
            <a:r>
              <a:rPr lang="it-IT" sz="1600" b="1" dirty="0"/>
              <a:t>IMAGING DI CONTROLLO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2A1008F0-8EC3-1505-D92F-DAF2CD206CB7}"/>
              </a:ext>
            </a:extLst>
          </p:cNvPr>
          <p:cNvSpPr/>
          <p:nvPr/>
        </p:nvSpPr>
        <p:spPr>
          <a:xfrm>
            <a:off x="8338965" y="3576493"/>
            <a:ext cx="2939412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NON DRENABILE</a:t>
            </a:r>
          </a:p>
          <a:p>
            <a:pPr algn="ctr">
              <a:defRPr sz="1400"/>
            </a:pPr>
            <a:r>
              <a:rPr lang="it-IT" sz="1600" b="1" dirty="0"/>
              <a:t>(FALLIMENTO DEL DRENAGGIO)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CB0E026-B63E-93AE-1F46-9061C79C76D1}"/>
              </a:ext>
            </a:extLst>
          </p:cNvPr>
          <p:cNvSpPr/>
          <p:nvPr/>
        </p:nvSpPr>
        <p:spPr>
          <a:xfrm>
            <a:off x="6093773" y="889772"/>
            <a:ext cx="4003342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FEBBRE/DOLORE ADDOMINALE POST-OP TARDIVO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45F676D0-5AAB-59EC-5B71-945EF7D64033}"/>
              </a:ext>
            </a:extLst>
          </p:cNvPr>
          <p:cNvSpPr/>
          <p:nvPr/>
        </p:nvSpPr>
        <p:spPr>
          <a:xfrm>
            <a:off x="6703065" y="1923782"/>
            <a:ext cx="2849822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TC ADDOME CON CONTRASTO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4C5EE2A-6DFF-0A09-FA6F-47C0CB84FEE7}"/>
              </a:ext>
            </a:extLst>
          </p:cNvPr>
          <p:cNvSpPr/>
          <p:nvPr/>
        </p:nvSpPr>
        <p:spPr>
          <a:xfrm>
            <a:off x="7021822" y="2692293"/>
            <a:ext cx="2147245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ASCESSO &gt;3-5 CM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375D1D-1D6C-8E7A-DBE9-64DE494C2C55}"/>
              </a:ext>
            </a:extLst>
          </p:cNvPr>
          <p:cNvSpPr/>
          <p:nvPr/>
        </p:nvSpPr>
        <p:spPr>
          <a:xfrm>
            <a:off x="6093773" y="3576493"/>
            <a:ext cx="1622948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DRENABILE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41572B2F-F249-700B-7401-F6D5A0EA7280}"/>
              </a:ext>
            </a:extLst>
          </p:cNvPr>
          <p:cNvSpPr/>
          <p:nvPr/>
        </p:nvSpPr>
        <p:spPr>
          <a:xfrm>
            <a:off x="7958340" y="1583831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95E3FDF8-E472-E24C-2CA7-C9F64D74F5CF}"/>
              </a:ext>
            </a:extLst>
          </p:cNvPr>
          <p:cNvSpPr/>
          <p:nvPr/>
        </p:nvSpPr>
        <p:spPr>
          <a:xfrm>
            <a:off x="7969444" y="2344483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0D9115E7-807F-FE2B-15B5-E924937E0D4E}"/>
              </a:ext>
            </a:extLst>
          </p:cNvPr>
          <p:cNvSpPr/>
          <p:nvPr/>
        </p:nvSpPr>
        <p:spPr>
          <a:xfrm rot="987528">
            <a:off x="7326158" y="3117288"/>
            <a:ext cx="252000" cy="43005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DC5691D4-00DE-E0B1-4D52-9C13EC8EFF04}"/>
              </a:ext>
            </a:extLst>
          </p:cNvPr>
          <p:cNvSpPr/>
          <p:nvPr/>
        </p:nvSpPr>
        <p:spPr>
          <a:xfrm rot="20553382">
            <a:off x="8821960" y="3118557"/>
            <a:ext cx="252000" cy="43005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E96B22D8-F19B-96B4-DA2F-A66E131CB4CD}"/>
              </a:ext>
            </a:extLst>
          </p:cNvPr>
          <p:cNvSpPr/>
          <p:nvPr/>
        </p:nvSpPr>
        <p:spPr>
          <a:xfrm>
            <a:off x="9527964" y="4270552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59F75A35-C6A7-22A2-5CD7-323DCB6A3158}"/>
              </a:ext>
            </a:extLst>
          </p:cNvPr>
          <p:cNvSpPr/>
          <p:nvPr/>
        </p:nvSpPr>
        <p:spPr>
          <a:xfrm>
            <a:off x="6782489" y="3990637"/>
            <a:ext cx="252000" cy="43005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CC8288C7-7390-24DB-4E42-EA836615FF19}"/>
              </a:ext>
            </a:extLst>
          </p:cNvPr>
          <p:cNvSpPr/>
          <p:nvPr/>
        </p:nvSpPr>
        <p:spPr>
          <a:xfrm>
            <a:off x="9592085" y="5590591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0EADD9A7-3CC9-E96C-D662-5AA7A4E0ACBE}"/>
              </a:ext>
            </a:extLst>
          </p:cNvPr>
          <p:cNvSpPr/>
          <p:nvPr/>
        </p:nvSpPr>
        <p:spPr>
          <a:xfrm>
            <a:off x="6791825" y="5160207"/>
            <a:ext cx="252000" cy="756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FFD49-48CE-6C21-DCBB-78A49F59D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persona, interno, vestiti, Viso umano&#10;&#10;Il contenuto generato dall'IA potrebbe non essere corretto.">
            <a:extLst>
              <a:ext uri="{FF2B5EF4-FFF2-40B4-BE49-F238E27FC236}">
                <a16:creationId xmlns:a16="http://schemas.microsoft.com/office/drawing/2014/main" id="{62DB70C6-8252-D5CC-CA5B-87C2F5E9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889" y="1745903"/>
            <a:ext cx="5058337" cy="505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887BF6-ACA7-BC82-BB27-E21358869F01}"/>
              </a:ext>
            </a:extLst>
          </p:cNvPr>
          <p:cNvSpPr txBox="1"/>
          <p:nvPr/>
        </p:nvSpPr>
        <p:spPr>
          <a:xfrm>
            <a:off x="-415643" y="1121232"/>
            <a:ext cx="3040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it-IT" sz="1200" dirty="0"/>
              <a:t>DOLORE EPIGASTRICO</a:t>
            </a:r>
          </a:p>
          <a:p>
            <a:pPr lvl="1" algn="r"/>
            <a:r>
              <a:rPr lang="it-IT" sz="1200" dirty="0"/>
              <a:t>MELENA</a:t>
            </a:r>
          </a:p>
          <a:p>
            <a:pPr lvl="1" algn="r"/>
            <a:r>
              <a:rPr lang="it-IT" sz="1200" dirty="0"/>
              <a:t>EMATEMESI</a:t>
            </a:r>
          </a:p>
          <a:p>
            <a:pPr lvl="1" algn="r"/>
            <a:r>
              <a:rPr lang="it-IT" sz="1200" dirty="0"/>
              <a:t>DIFESA ADDOMINALE (SE PERFORATA)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6A771727-14EF-FBA1-E696-53878D67BC63}"/>
              </a:ext>
            </a:extLst>
          </p:cNvPr>
          <p:cNvSpPr/>
          <p:nvPr/>
        </p:nvSpPr>
        <p:spPr>
          <a:xfrm>
            <a:off x="2624994" y="1162159"/>
            <a:ext cx="4775074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DOLORE EPIGASTRICO ACUTO/NAUSEA/MELENA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A9733F-135B-4ED9-3574-785B2F8F3F7E}"/>
              </a:ext>
            </a:extLst>
          </p:cNvPr>
          <p:cNvSpPr/>
          <p:nvPr/>
        </p:nvSpPr>
        <p:spPr>
          <a:xfrm>
            <a:off x="2909374" y="1966886"/>
            <a:ext cx="4080681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RX TORACE E TC ADDOME CON MDC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F199C2-5D6D-F554-6D69-BA7F728811A5}"/>
              </a:ext>
            </a:extLst>
          </p:cNvPr>
          <p:cNvSpPr/>
          <p:nvPr/>
        </p:nvSpPr>
        <p:spPr>
          <a:xfrm>
            <a:off x="2909371" y="2734696"/>
            <a:ext cx="4080681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PERFORAZIONE A LIVELLO ANASTOMOTICO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9C010A4-67F5-F2FB-F40A-6C33AB0AD694}"/>
              </a:ext>
            </a:extLst>
          </p:cNvPr>
          <p:cNvSpPr/>
          <p:nvPr/>
        </p:nvSpPr>
        <p:spPr>
          <a:xfrm>
            <a:off x="3982198" y="3496424"/>
            <a:ext cx="1844211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IPP EV</a:t>
            </a:r>
          </a:p>
          <a:p>
            <a:pPr algn="ctr">
              <a:defRPr sz="1400"/>
            </a:pPr>
            <a:r>
              <a:rPr lang="it-IT" sz="1600" b="1" dirty="0"/>
              <a:t>ANTIBIOTICI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920D603-0E88-E08B-50C4-CAFEBE560383}"/>
              </a:ext>
            </a:extLst>
          </p:cNvPr>
          <p:cNvSpPr/>
          <p:nvPr/>
        </p:nvSpPr>
        <p:spPr>
          <a:xfrm>
            <a:off x="2909371" y="4537156"/>
            <a:ext cx="4080681" cy="91940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CHIRURGIA URGENTE (&lt; 6h DA DIGNOSI)</a:t>
            </a:r>
          </a:p>
          <a:p>
            <a:pPr algn="ctr">
              <a:defRPr sz="1400"/>
            </a:pPr>
            <a:r>
              <a:rPr lang="it-IT" sz="1600" b="1" dirty="0"/>
              <a:t>RAFFIA CON PATCH OMENTALE </a:t>
            </a:r>
          </a:p>
          <a:p>
            <a:pPr algn="ctr">
              <a:defRPr sz="1400"/>
            </a:pPr>
            <a:r>
              <a:rPr lang="it-IT" sz="1600" b="1" dirty="0"/>
              <a:t>TOILETTE E DRENAGGI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15976A-265A-8A20-D428-61F94A901ED7}"/>
              </a:ext>
            </a:extLst>
          </p:cNvPr>
          <p:cNvSpPr/>
          <p:nvPr/>
        </p:nvSpPr>
        <p:spPr>
          <a:xfrm>
            <a:off x="2909371" y="5812772"/>
            <a:ext cx="4080681" cy="91940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IPP AD ALTO DOSAGGIO</a:t>
            </a:r>
          </a:p>
          <a:p>
            <a:pPr algn="ctr">
              <a:defRPr sz="1400"/>
            </a:pPr>
            <a:r>
              <a:rPr lang="it-IT" sz="1600" b="1" dirty="0"/>
              <a:t>DIVIETO AI FANS</a:t>
            </a:r>
          </a:p>
          <a:p>
            <a:pPr algn="ctr">
              <a:defRPr sz="1400"/>
            </a:pPr>
            <a:r>
              <a:rPr lang="it-IT" sz="1600" b="1" dirty="0"/>
              <a:t>EVENTUALE ERADICAZIONE H. PYLORI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328F7E-00FA-9943-0E6C-50F3481A52D9}"/>
              </a:ext>
            </a:extLst>
          </p:cNvPr>
          <p:cNvSpPr txBox="1"/>
          <p:nvPr/>
        </p:nvSpPr>
        <p:spPr>
          <a:xfrm>
            <a:off x="3048000" y="14048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ULCERA MARGINALE</a:t>
            </a:r>
            <a:endParaRPr lang="it-IT" sz="3200" b="0" i="0" u="none" strike="noStrike" dirty="0">
              <a:solidFill>
                <a:srgbClr val="7B19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05038D-2400-35DD-4EF4-EFF6C5D99B1D}"/>
              </a:ext>
            </a:extLst>
          </p:cNvPr>
          <p:cNvSpPr txBox="1"/>
          <p:nvPr/>
        </p:nvSpPr>
        <p:spPr>
          <a:xfrm>
            <a:off x="3942052" y="5651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/>
            <a:r>
              <a:rPr lang="it-IT" sz="1800" b="0" i="0" u="none" strike="noStrike" dirty="0">
                <a:solidFill>
                  <a:srgbClr val="000000"/>
                </a:solidFill>
                <a:effectLst/>
              </a:rPr>
              <a:t>Più frequente dopo bypass gastrico</a:t>
            </a: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7E2459DC-A124-E1D9-9B40-98243B1FE998}"/>
              </a:ext>
            </a:extLst>
          </p:cNvPr>
          <p:cNvSpPr/>
          <p:nvPr/>
        </p:nvSpPr>
        <p:spPr>
          <a:xfrm>
            <a:off x="4823715" y="1605025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B1E51C23-9913-5D4F-E057-C890A665E791}"/>
              </a:ext>
            </a:extLst>
          </p:cNvPr>
          <p:cNvSpPr/>
          <p:nvPr/>
        </p:nvSpPr>
        <p:spPr>
          <a:xfrm>
            <a:off x="4823715" y="4181324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5C268EF0-527E-53FD-5EB2-F37BAB66ABC8}"/>
              </a:ext>
            </a:extLst>
          </p:cNvPr>
          <p:cNvSpPr/>
          <p:nvPr/>
        </p:nvSpPr>
        <p:spPr>
          <a:xfrm>
            <a:off x="4823715" y="3146674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90042D94-9963-1481-0C00-D2A288D998E1}"/>
              </a:ext>
            </a:extLst>
          </p:cNvPr>
          <p:cNvSpPr/>
          <p:nvPr/>
        </p:nvSpPr>
        <p:spPr>
          <a:xfrm>
            <a:off x="4827350" y="2384073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D1ACEEF0-F5C0-5517-FA91-9A29120E076A}"/>
              </a:ext>
            </a:extLst>
          </p:cNvPr>
          <p:cNvSpPr/>
          <p:nvPr/>
        </p:nvSpPr>
        <p:spPr>
          <a:xfrm>
            <a:off x="4823715" y="5488389"/>
            <a:ext cx="252000" cy="3240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56810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105E-B864-84BF-97BB-3C7309813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3D96E0-E563-8813-6581-8725CA409009}"/>
              </a:ext>
            </a:extLst>
          </p:cNvPr>
          <p:cNvSpPr txBox="1"/>
          <p:nvPr/>
        </p:nvSpPr>
        <p:spPr>
          <a:xfrm>
            <a:off x="6358614" y="2026468"/>
            <a:ext cx="5833386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2400" i="0" u="none" strike="noStrike" dirty="0">
                <a:solidFill>
                  <a:srgbClr val="000000"/>
                </a:solidFill>
                <a:effectLst/>
              </a:rPr>
              <a:t>Incidenza: </a:t>
            </a:r>
            <a:r>
              <a:rPr lang="it-IT" sz="24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30-40%</a:t>
            </a:r>
            <a:r>
              <a:rPr lang="it-IT" sz="2400" i="0" u="none" strike="noStrike" dirty="0">
                <a:solidFill>
                  <a:srgbClr val="000000"/>
                </a:solidFill>
                <a:effectLst/>
              </a:rPr>
              <a:t> dopo </a:t>
            </a:r>
            <a:r>
              <a:rPr lang="it-IT" sz="24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6-12 mesi</a:t>
            </a:r>
          </a:p>
          <a:p>
            <a:pPr marL="0" lvl="1" algn="l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Eziologia: correlata al </a:t>
            </a:r>
            <a:r>
              <a:rPr lang="it-IT" sz="24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rapido calo ponderale</a:t>
            </a:r>
          </a:p>
          <a:p>
            <a:pPr marL="0" lvl="1" algn="l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Sintomi: </a:t>
            </a:r>
            <a:r>
              <a:rPr lang="it-IT" sz="24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coliche biliari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, colecistite</a:t>
            </a:r>
          </a:p>
          <a:p>
            <a:pPr marL="0" lvl="1" algn="l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Diagnosi: </a:t>
            </a:r>
            <a:r>
              <a:rPr lang="it-IT" sz="24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Ecografia addome</a:t>
            </a:r>
            <a:endParaRPr lang="it-IT" sz="2400" b="1" dirty="0">
              <a:solidFill>
                <a:srgbClr val="7B19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algn="l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000000"/>
                </a:solidFill>
                <a:effectLst/>
              </a:rPr>
              <a:t>Trattamento: </a:t>
            </a:r>
            <a:r>
              <a:rPr lang="it-IT" sz="2400" b="1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VLC</a:t>
            </a:r>
            <a:endParaRPr lang="it-IT" sz="2400" b="1" i="0" u="none" strike="noStrike" dirty="0">
              <a:solidFill>
                <a:srgbClr val="7B19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301CC1-38B5-6CED-0C60-80303A1D9D6A}"/>
              </a:ext>
            </a:extLst>
          </p:cNvPr>
          <p:cNvSpPr txBox="1"/>
          <p:nvPr/>
        </p:nvSpPr>
        <p:spPr>
          <a:xfrm>
            <a:off x="2688505" y="306193"/>
            <a:ext cx="6095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COLECISTOPATIA LITIASICA</a:t>
            </a:r>
            <a:endParaRPr lang="it-IT" sz="3200" dirty="0">
              <a:solidFill>
                <a:srgbClr val="7B19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EEC18B-00F8-EF76-BBC4-E58096E0E0E2}"/>
              </a:ext>
            </a:extLst>
          </p:cNvPr>
          <p:cNvSpPr txBox="1"/>
          <p:nvPr/>
        </p:nvSpPr>
        <p:spPr>
          <a:xfrm>
            <a:off x="2553869" y="734809"/>
            <a:ext cx="6095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dirty="0">
                <a:solidFill>
                  <a:srgbClr val="000000"/>
                </a:solidFill>
              </a:rPr>
              <a:t>Urgenza</a:t>
            </a:r>
            <a:r>
              <a:rPr lang="it-IT" sz="2400" i="0" u="none" strike="noStrike" dirty="0">
                <a:solidFill>
                  <a:srgbClr val="000000"/>
                </a:solidFill>
                <a:effectLst/>
              </a:rPr>
              <a:t> Subacuta (1-6 mesi)</a:t>
            </a:r>
          </a:p>
        </p:txBody>
      </p:sp>
      <p:pic>
        <p:nvPicPr>
          <p:cNvPr id="8" name="Immagine 7" descr="Immagine che contiene persona, interno, Viso umano, vestiti&#10;&#10;Il contenuto generato dall'IA potrebbe non essere corretto.">
            <a:extLst>
              <a:ext uri="{FF2B5EF4-FFF2-40B4-BE49-F238E27FC236}">
                <a16:creationId xmlns:a16="http://schemas.microsoft.com/office/drawing/2014/main" id="{AA86BA19-FE76-08B2-2B1C-AFF0E522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9" y="2732058"/>
            <a:ext cx="6079638" cy="405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790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A48D-F5AB-6958-AB8A-FFC2C68C2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1A13F8-8C8A-F805-4239-05635C3C8FB9}"/>
              </a:ext>
            </a:extLst>
          </p:cNvPr>
          <p:cNvSpPr txBox="1"/>
          <p:nvPr/>
        </p:nvSpPr>
        <p:spPr>
          <a:xfrm>
            <a:off x="513184" y="1220605"/>
            <a:ext cx="72003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i="0" u="sng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OCCLUSIONE INTESTINALE DA ERNIA INTERNA</a:t>
            </a:r>
            <a:r>
              <a:rPr lang="it-IT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(2-5%)</a:t>
            </a:r>
          </a:p>
          <a:p>
            <a:pPr algn="l"/>
            <a:r>
              <a:rPr lang="it-IT" i="0" u="none" strike="noStrike" dirty="0">
                <a:effectLst/>
              </a:rPr>
              <a:t>Più comune: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bypass gastrico</a:t>
            </a:r>
            <a:r>
              <a:rPr lang="it-IT" i="0" u="none" strike="noStrike" dirty="0">
                <a:effectLst/>
              </a:rPr>
              <a:t>, soprattutto con tecnica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laparoscopica</a:t>
            </a:r>
          </a:p>
          <a:p>
            <a:pPr algn="l"/>
            <a:r>
              <a:rPr lang="it-IT" i="0" u="none" strike="noStrike" dirty="0">
                <a:effectLst/>
              </a:rPr>
              <a:t>Segni e sintomi: dolore addominale intermittente, nausea/vomito</a:t>
            </a:r>
          </a:p>
          <a:p>
            <a:pPr algn="l"/>
            <a:r>
              <a:rPr lang="it-IT" i="0" u="none" strike="noStrike" dirty="0">
                <a:effectLst/>
              </a:rPr>
              <a:t>Diagnosi: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 addome con contrasto </a:t>
            </a:r>
            <a:r>
              <a:rPr lang="it-IT" i="0" u="none" strike="noStrike" dirty="0">
                <a:effectLst/>
              </a:rPr>
              <a:t>(segno dello “</a:t>
            </a:r>
            <a:r>
              <a:rPr lang="it-IT" i="0" u="none" strike="noStrike" dirty="0" err="1">
                <a:effectLst/>
              </a:rPr>
              <a:t>swirl</a:t>
            </a:r>
            <a:r>
              <a:rPr lang="it-IT" i="0" u="none" strike="noStrike" dirty="0">
                <a:effectLst/>
              </a:rPr>
              <a:t>” dell’intestino)</a:t>
            </a:r>
          </a:p>
          <a:p>
            <a:pPr algn="l"/>
            <a:r>
              <a:rPr lang="it-IT" i="0" u="none" strike="noStrike" dirty="0">
                <a:effectLst/>
              </a:rPr>
              <a:t>Trattamento: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</a:t>
            </a:r>
            <a:r>
              <a:rPr lang="it-IT" i="0" u="none" strike="noStrike" dirty="0">
                <a:effectLst/>
              </a:rPr>
              <a:t> laparoscopica con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chiusura dei difetti mesenterici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1EFF61-896F-71E5-2881-B83194000392}"/>
              </a:ext>
            </a:extLst>
          </p:cNvPr>
          <p:cNvSpPr txBox="1"/>
          <p:nvPr/>
        </p:nvSpPr>
        <p:spPr>
          <a:xfrm>
            <a:off x="513184" y="3364686"/>
            <a:ext cx="60390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sng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VOLVOLO GASTRICO DOPO SLEEVE GASTRECTOMY</a:t>
            </a:r>
            <a:r>
              <a:rPr lang="it-IT" b="1" i="0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it-IT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(RARO)</a:t>
            </a:r>
          </a:p>
          <a:p>
            <a:pPr algn="l"/>
            <a:r>
              <a:rPr lang="it-IT" i="0" u="none" strike="noStrike" dirty="0">
                <a:effectLst/>
              </a:rPr>
              <a:t>Segni e sintomi: dolore epigastrico acuto, vomito incoercibile</a:t>
            </a:r>
          </a:p>
          <a:p>
            <a:pPr algn="l"/>
            <a:r>
              <a:rPr lang="it-IT" i="0" u="none" strike="noStrike" dirty="0">
                <a:effectLst/>
              </a:rPr>
              <a:t>Diagnosi: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 addome con contrasto</a:t>
            </a:r>
          </a:p>
          <a:p>
            <a:pPr algn="l"/>
            <a:r>
              <a:rPr lang="it-IT" i="0" u="none" strike="noStrike" dirty="0">
                <a:effectLst/>
              </a:rPr>
              <a:t>Trattamento: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</a:t>
            </a:r>
            <a:r>
              <a:rPr lang="it-IT" i="0" u="none" strike="noStrike" dirty="0">
                <a:effectLst/>
              </a:rPr>
              <a:t> d’urgenza con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detorsione/</a:t>
            </a:r>
            <a:r>
              <a:rPr lang="it-IT" b="1" i="0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gastropessi</a:t>
            </a:r>
            <a:endParaRPr lang="it-IT" b="1" i="0" u="none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3CC5CB-D871-772E-00FB-B7DCE261F862}"/>
              </a:ext>
            </a:extLst>
          </p:cNvPr>
          <p:cNvSpPr txBox="1"/>
          <p:nvPr/>
        </p:nvSpPr>
        <p:spPr>
          <a:xfrm>
            <a:off x="513184" y="5231768"/>
            <a:ext cx="10228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sng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OCCLUSIONE INTESTINALE PER ADERENZE</a:t>
            </a:r>
            <a:r>
              <a:rPr lang="it-IT" b="1" i="0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it-IT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(3-10%)</a:t>
            </a:r>
          </a:p>
          <a:p>
            <a:pPr algn="l"/>
            <a:r>
              <a:rPr lang="it-IT" i="0" u="none" strike="noStrike" dirty="0">
                <a:effectLst/>
              </a:rPr>
              <a:t>Segni e sintomi: dolore addominale, vomito, alvo chiuso</a:t>
            </a:r>
          </a:p>
          <a:p>
            <a:pPr algn="l"/>
            <a:r>
              <a:rPr lang="it-IT" i="0" u="none" strike="noStrike" dirty="0">
                <a:effectLst/>
              </a:rPr>
              <a:t>Diagnosi: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 addome con contrasto</a:t>
            </a:r>
          </a:p>
          <a:p>
            <a:pPr algn="l"/>
            <a:r>
              <a:rPr lang="it-IT" i="0" u="none" strike="noStrike" dirty="0">
                <a:effectLst/>
              </a:rPr>
              <a:t>Trattamento: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chirurgia</a:t>
            </a:r>
            <a:r>
              <a:rPr lang="it-IT" i="0" u="none" strike="noStrike" dirty="0">
                <a:effectLst/>
              </a:rPr>
              <a:t>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  <a:r>
              <a:rPr lang="it-IT" i="0" u="none" strike="noStrike" dirty="0">
                <a:effectLst/>
              </a:rPr>
              <a:t> segni di </a:t>
            </a:r>
            <a:r>
              <a:rPr lang="it-IT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ischemia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3463A7-5B5E-7E35-0ABE-516D71B0B9E2}"/>
              </a:ext>
            </a:extLst>
          </p:cNvPr>
          <p:cNvSpPr txBox="1"/>
          <p:nvPr/>
        </p:nvSpPr>
        <p:spPr>
          <a:xfrm>
            <a:off x="630461" y="236144"/>
            <a:ext cx="10931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8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URGENZE CHIRURGICHE TARDIVE (&gt;6 MESI - ANNI DOPO L’INTERVENTO)</a:t>
            </a:r>
          </a:p>
        </p:txBody>
      </p:sp>
    </p:spTree>
    <p:extLst>
      <p:ext uri="{BB962C8B-B14F-4D97-AF65-F5344CB8AC3E}">
        <p14:creationId xmlns:p14="http://schemas.microsoft.com/office/powerpoint/2010/main" val="756235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6144A-6C88-CF0A-D043-1CDF6BD6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3C1559-3979-092B-68BB-1B64253D7223}"/>
              </a:ext>
            </a:extLst>
          </p:cNvPr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4800" b="1" i="0" u="none" strike="noStrike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+mj-cs"/>
              </a:rPr>
              <a:t>CONCLUSIONI</a:t>
            </a:r>
          </a:p>
        </p:txBody>
      </p:sp>
      <p:graphicFrame>
        <p:nvGraphicFramePr>
          <p:cNvPr id="10" name="CasellaDiTesto 3">
            <a:extLst>
              <a:ext uri="{FF2B5EF4-FFF2-40B4-BE49-F238E27FC236}">
                <a16:creationId xmlns:a16="http://schemas.microsoft.com/office/drawing/2014/main" id="{C315690A-C44A-4C9D-5B39-F55D11403A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552370"/>
              </p:ext>
            </p:extLst>
          </p:nvPr>
        </p:nvGraphicFramePr>
        <p:xfrm>
          <a:off x="1216548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4903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E00D1-71BD-E96E-3AA0-6F3F13806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D7570FA-8393-9412-D06E-E169C8104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774" y="4633110"/>
            <a:ext cx="5765800" cy="3683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148C4F8-70C1-BA9A-27C4-C00392711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205" y="4984405"/>
            <a:ext cx="2197100" cy="165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79E5F3-4EFE-4EFF-3E01-6E354B43B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774" y="5344635"/>
            <a:ext cx="5486400" cy="4699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C59EF05-A956-4F0F-0191-62F945F3A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205" y="5579585"/>
            <a:ext cx="1943100" cy="152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7154A14-63F2-8DA2-6422-457A52AE2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7755" y="906850"/>
            <a:ext cx="2068660" cy="31241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53D939-3FF4-66E5-5656-0C765231C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0" y="4463705"/>
            <a:ext cx="5194300" cy="685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470DE88-BB2C-C9EE-6849-A8558838B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123" y="5139280"/>
            <a:ext cx="2070100" cy="152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C901B83-D41F-B5B5-A239-152EEED65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24" y="5586255"/>
            <a:ext cx="4140200" cy="1130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7383F5-D1A2-35ED-3519-43B36E323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58009"/>
          <a:stretch/>
        </p:blipFill>
        <p:spPr>
          <a:xfrm>
            <a:off x="6151774" y="5966935"/>
            <a:ext cx="5194300" cy="85623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761EF10-EC0B-4AEA-67F9-F41A9E1C94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4374" y="6576855"/>
            <a:ext cx="2171700" cy="1397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EB621E4-ECEE-5DA6-CBE6-D460FF47BF97}"/>
              </a:ext>
            </a:extLst>
          </p:cNvPr>
          <p:cNvSpPr txBox="1"/>
          <p:nvPr/>
        </p:nvSpPr>
        <p:spPr>
          <a:xfrm>
            <a:off x="4977745" y="77614"/>
            <a:ext cx="2303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BIBLIOGRAFIA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B14DC6C5-8DF6-D479-D134-73ECA31BB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0" y="775974"/>
            <a:ext cx="9120103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Society of American </a:t>
            </a: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Gastrointestinal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Endoscopic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Surgeons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(SAGES)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Guidelines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for the Clinical Application of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Laparoscopic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Bariatric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Surgery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(2021).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https://www.sages.org/publications/guidelines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American Society for </a:t>
            </a: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Metabolic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Bariatric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Surgery (ASMBS)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Integrated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Health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Nutritional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Guidelines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Emergency Management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Guidelines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12"/>
              </a:rPr>
              <a:t>https://asmbs.org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SICOB (Società Italiana di Chirurgia dell’Obesità)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Linee guida italiane per la chirurgia bariatrica e metabolica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13"/>
              </a:rPr>
              <a:t>https://www.sicob.org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Shikora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S. A., Mahoney, C. B.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(2015). 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Clinical management of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complications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following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bariatric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surgery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Obesity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Surgery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25(10), 1903–1910.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Birkmeyer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N. J., </a:t>
            </a: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Finks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J. F., et al.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(2013).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Complications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after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bariatric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surgery: The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role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of the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surgeon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hospital volume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JAMA Surgery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148(11), 1055–1062.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Gagner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M.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(2017). 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Leaks after Sleeve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Gastrectomy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Gastric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Bypass: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Diagnosis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Management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Surgical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Clinics of North America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96(4), 773–786.</a:t>
            </a:r>
          </a:p>
        </p:txBody>
      </p:sp>
    </p:spTree>
    <p:extLst>
      <p:ext uri="{BB962C8B-B14F-4D97-AF65-F5344CB8AC3E}">
        <p14:creationId xmlns:p14="http://schemas.microsoft.com/office/powerpoint/2010/main" val="1959986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tanza, scena, stanza d'ospedale, medico&#10;&#10;Il contenuto generato dall'IA potrebbe non essere corretto.">
            <a:extLst>
              <a:ext uri="{FF2B5EF4-FFF2-40B4-BE49-F238E27FC236}">
                <a16:creationId xmlns:a16="http://schemas.microsoft.com/office/drawing/2014/main" id="{ECEB9B3B-5413-8FD3-C169-1896B29750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0" y="10"/>
            <a:ext cx="1219198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549" y="5422900"/>
            <a:ext cx="8331202" cy="1308100"/>
          </a:xfrm>
        </p:spPr>
        <p:txBody>
          <a:bodyPr anchor="b">
            <a:normAutofit/>
          </a:bodyPr>
          <a:lstStyle/>
          <a:p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77979-0FA6-E5DD-A93E-6DF02B1B6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01B4A3-AAEF-614C-8502-9162D75C0F8E}"/>
              </a:ext>
            </a:extLst>
          </p:cNvPr>
          <p:cNvSpPr txBox="1"/>
          <p:nvPr/>
        </p:nvSpPr>
        <p:spPr>
          <a:xfrm>
            <a:off x="1216548" y="4009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3000" b="1" i="0" u="none" strike="noStrike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+mj-cs"/>
              </a:rPr>
              <a:t>Le urgenze chirurgiche dopo chirurgia bariatrica variano in base alla tecnica utilizzata e al tempo trascorso dall’intervento.</a:t>
            </a:r>
          </a:p>
        </p:txBody>
      </p:sp>
      <p:graphicFrame>
        <p:nvGraphicFramePr>
          <p:cNvPr id="13" name="CasellaDiTesto 3">
            <a:extLst>
              <a:ext uri="{FF2B5EF4-FFF2-40B4-BE49-F238E27FC236}">
                <a16:creationId xmlns:a16="http://schemas.microsoft.com/office/drawing/2014/main" id="{76F1AF04-4657-0B00-A3C0-8BFD6A2F27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8056213"/>
              </p:ext>
            </p:extLst>
          </p:nvPr>
        </p:nvGraphicFramePr>
        <p:xfrm>
          <a:off x="1216548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907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2110A4-1D0B-FFFB-028A-2E0E8E3B2D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711" t="508" r="537" b="456"/>
          <a:stretch/>
        </p:blipFill>
        <p:spPr>
          <a:xfrm>
            <a:off x="987352" y="1650116"/>
            <a:ext cx="2151120" cy="3236034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552ADBC8-F56C-ABAE-180E-27B19E65A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033384"/>
              </p:ext>
            </p:extLst>
          </p:nvPr>
        </p:nvGraphicFramePr>
        <p:xfrm>
          <a:off x="5166640" y="561480"/>
          <a:ext cx="6716352" cy="2403482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3328023">
                  <a:extLst>
                    <a:ext uri="{9D8B030D-6E8A-4147-A177-3AD203B41FA5}">
                      <a16:colId xmlns:a16="http://schemas.microsoft.com/office/drawing/2014/main" val="2563812326"/>
                    </a:ext>
                  </a:extLst>
                </a:gridCol>
                <a:gridCol w="2384172">
                  <a:extLst>
                    <a:ext uri="{9D8B030D-6E8A-4147-A177-3AD203B41FA5}">
                      <a16:colId xmlns:a16="http://schemas.microsoft.com/office/drawing/2014/main" val="3276525578"/>
                    </a:ext>
                  </a:extLst>
                </a:gridCol>
                <a:gridCol w="1004157">
                  <a:extLst>
                    <a:ext uri="{9D8B030D-6E8A-4147-A177-3AD203B41FA5}">
                      <a16:colId xmlns:a16="http://schemas.microsoft.com/office/drawing/2014/main" val="1642258545"/>
                    </a:ext>
                  </a:extLst>
                </a:gridCol>
              </a:tblGrid>
              <a:tr h="300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D4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COMPLICANZE PRECOCI (&lt;30 GIORNI)</a:t>
                      </a:r>
                    </a:p>
                  </a:txBody>
                  <a:tcPr marL="72415" marR="72415" marT="36207" marB="36207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TIPO DI CHIRURGIA</a:t>
                      </a:r>
                    </a:p>
                  </a:txBody>
                  <a:tcPr marL="72415" marR="72415" marT="36207" marB="3620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INCIDENZA</a:t>
                      </a:r>
                    </a:p>
                  </a:txBody>
                  <a:tcPr marL="72415" marR="72415" marT="36207" marB="36207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223858"/>
                  </a:ext>
                </a:extLst>
              </a:tr>
              <a:tr h="300314"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LEAK ANASTOMOTICO</a:t>
                      </a:r>
                    </a:p>
                  </a:txBody>
                  <a:tcPr marL="72415" marR="72415" marT="36207" marB="3620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Sleeve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</a:rPr>
                        <a:t>gastrectomy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 / RYGB</a:t>
                      </a:r>
                    </a:p>
                  </a:txBody>
                  <a:tcPr marL="72415" marR="72415" marT="36207" marB="3620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1 – 2 % </a:t>
                      </a:r>
                    </a:p>
                  </a:txBody>
                  <a:tcPr marL="72415" marR="72415" marT="36207" marB="3620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40012181"/>
                  </a:ext>
                </a:extLst>
              </a:tr>
              <a:tr h="300314">
                <a:tc rowSpan="3"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PERITONITE/ASCESSO DA LEAK</a:t>
                      </a:r>
                    </a:p>
                  </a:txBody>
                  <a:tcPr marL="72415" marR="72415" marT="36207" marB="36207"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Sleeve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</a:rPr>
                        <a:t>gastrectomy</a:t>
                      </a:r>
                      <a:endParaRPr lang="it-I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72415" marR="72415" marT="36207" marB="36207"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3 – 7 % </a:t>
                      </a:r>
                    </a:p>
                  </a:txBody>
                  <a:tcPr marL="72415" marR="72415" marT="36207" marB="36207"/>
                </a:tc>
                <a:extLst>
                  <a:ext uri="{0D108BD9-81ED-4DB2-BD59-A6C34878D82A}">
                    <a16:rowId xmlns:a16="http://schemas.microsoft.com/office/drawing/2014/main" val="1924031089"/>
                  </a:ext>
                </a:extLst>
              </a:tr>
              <a:tr h="30031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2415" marR="72415" marT="36207" marB="36207" anchor="ctr"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RYGB</a:t>
                      </a:r>
                    </a:p>
                  </a:txBody>
                  <a:tcPr marL="72415" marR="72415" marT="36207" marB="36207"/>
                </a:tc>
                <a:tc>
                  <a:txBody>
                    <a:bodyPr/>
                    <a:lstStyle/>
                    <a:p>
                      <a:r>
                        <a:rPr lang="it-IT" sz="1400" b="0">
                          <a:solidFill>
                            <a:schemeClr val="tx1"/>
                          </a:solidFill>
                        </a:rPr>
                        <a:t>1 – 6 % </a:t>
                      </a:r>
                    </a:p>
                  </a:txBody>
                  <a:tcPr marL="72415" marR="72415" marT="36207" marB="36207"/>
                </a:tc>
                <a:extLst>
                  <a:ext uri="{0D108BD9-81ED-4DB2-BD59-A6C34878D82A}">
                    <a16:rowId xmlns:a16="http://schemas.microsoft.com/office/drawing/2014/main" val="1482214424"/>
                  </a:ext>
                </a:extLst>
              </a:tr>
              <a:tr h="30031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2415" marR="72415" marT="36207" marB="36207" anchor="ctr"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One-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</a:rPr>
                        <a:t>anastomosis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 GB</a:t>
                      </a:r>
                    </a:p>
                  </a:txBody>
                  <a:tcPr marL="72415" marR="72415" marT="36207" marB="36207"/>
                </a:tc>
                <a:tc>
                  <a:txBody>
                    <a:bodyPr/>
                    <a:lstStyle/>
                    <a:p>
                      <a:r>
                        <a:rPr lang="it-IT" sz="1400" b="0">
                          <a:solidFill>
                            <a:schemeClr val="tx1"/>
                          </a:solidFill>
                        </a:rPr>
                        <a:t>≈ 1 % </a:t>
                      </a:r>
                    </a:p>
                  </a:txBody>
                  <a:tcPr marL="72415" marR="72415" marT="36207" marB="36207"/>
                </a:tc>
                <a:extLst>
                  <a:ext uri="{0D108BD9-81ED-4DB2-BD59-A6C34878D82A}">
                    <a16:rowId xmlns:a16="http://schemas.microsoft.com/office/drawing/2014/main" val="1177570050"/>
                  </a:ext>
                </a:extLst>
              </a:tr>
              <a:tr h="585658"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EMORRAGIA POST-OPERATORIA </a:t>
                      </a:r>
                    </a:p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</a:rPr>
                        <a:t>Staple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-line o intraluminale)</a:t>
                      </a:r>
                    </a:p>
                  </a:txBody>
                  <a:tcPr marL="72415" marR="72415" marT="36207" marB="36207"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Tutti i tipi</a:t>
                      </a:r>
                    </a:p>
                  </a:txBody>
                  <a:tcPr marL="72415" marR="72415" marT="36207" marB="36207"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1 – 4 % </a:t>
                      </a:r>
                    </a:p>
                  </a:txBody>
                  <a:tcPr marL="72415" marR="72415" marT="36207" marB="36207"/>
                </a:tc>
                <a:extLst>
                  <a:ext uri="{0D108BD9-81ED-4DB2-BD59-A6C34878D82A}">
                    <a16:rowId xmlns:a16="http://schemas.microsoft.com/office/drawing/2014/main" val="479986440"/>
                  </a:ext>
                </a:extLst>
              </a:tr>
              <a:tr h="300314"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STENOSI/STRICTURE</a:t>
                      </a:r>
                    </a:p>
                  </a:txBody>
                  <a:tcPr marL="72415" marR="72415" marT="36207" marB="36207"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Sleeve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</a:rPr>
                        <a:t>gastrectomy</a:t>
                      </a:r>
                      <a:endParaRPr lang="it-I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72415" marR="72415" marT="36207" marB="36207"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0.7 – 4 % </a:t>
                      </a:r>
                    </a:p>
                  </a:txBody>
                  <a:tcPr marL="72415" marR="72415" marT="36207" marB="36207"/>
                </a:tc>
                <a:extLst>
                  <a:ext uri="{0D108BD9-81ED-4DB2-BD59-A6C34878D82A}">
                    <a16:rowId xmlns:a16="http://schemas.microsoft.com/office/drawing/2014/main" val="3939286640"/>
                  </a:ext>
                </a:extLst>
              </a:tr>
            </a:tbl>
          </a:graphicData>
        </a:graphic>
      </p:graphicFrame>
      <p:sp>
        <p:nvSpPr>
          <p:cNvPr id="14" name="Sottotitolo 11">
            <a:extLst>
              <a:ext uri="{FF2B5EF4-FFF2-40B4-BE49-F238E27FC236}">
                <a16:creationId xmlns:a16="http://schemas.microsoft.com/office/drawing/2014/main" id="{07593838-9956-D219-E555-356B48F2ABB3}"/>
              </a:ext>
            </a:extLst>
          </p:cNvPr>
          <p:cNvSpPr txBox="1">
            <a:spLocks/>
          </p:cNvSpPr>
          <p:nvPr/>
        </p:nvSpPr>
        <p:spPr>
          <a:xfrm>
            <a:off x="79745" y="609327"/>
            <a:ext cx="4835193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Accessi in</a:t>
            </a:r>
            <a:r>
              <a:rPr lang="it-IT" sz="2800" b="1" spc="-150" dirty="0">
                <a:solidFill>
                  <a:srgbClr val="D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Pronto soccorso </a:t>
            </a:r>
            <a:r>
              <a:rPr lang="it-IT" sz="2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chirurgia bariatrica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79732B80-C892-1952-532B-376634282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018150"/>
              </p:ext>
            </p:extLst>
          </p:nvPr>
        </p:nvGraphicFramePr>
        <p:xfrm>
          <a:off x="4559377" y="3547701"/>
          <a:ext cx="7323615" cy="2901142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3406627">
                  <a:extLst>
                    <a:ext uri="{9D8B030D-6E8A-4147-A177-3AD203B41FA5}">
                      <a16:colId xmlns:a16="http://schemas.microsoft.com/office/drawing/2014/main" val="297238180"/>
                    </a:ext>
                  </a:extLst>
                </a:gridCol>
                <a:gridCol w="2073348">
                  <a:extLst>
                    <a:ext uri="{9D8B030D-6E8A-4147-A177-3AD203B41FA5}">
                      <a16:colId xmlns:a16="http://schemas.microsoft.com/office/drawing/2014/main" val="3680593006"/>
                    </a:ext>
                  </a:extLst>
                </a:gridCol>
                <a:gridCol w="1843640">
                  <a:extLst>
                    <a:ext uri="{9D8B030D-6E8A-4147-A177-3AD203B41FA5}">
                      <a16:colId xmlns:a16="http://schemas.microsoft.com/office/drawing/2014/main" val="3966151348"/>
                    </a:ext>
                  </a:extLst>
                </a:gridCol>
              </a:tblGrid>
              <a:tr h="320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cap="none" spc="0" dirty="0">
                          <a:solidFill>
                            <a:srgbClr val="D4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COMPLICANZE TARDIVE</a:t>
                      </a:r>
                    </a:p>
                  </a:txBody>
                  <a:tcPr marL="56761" marR="56761" marT="28381" marB="73146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cap="none" spc="0" dirty="0">
                          <a:solidFill>
                            <a:schemeClr val="tx1"/>
                          </a:solidFill>
                        </a:rPr>
                        <a:t>TIPO DI CHIRURGIA</a:t>
                      </a:r>
                    </a:p>
                  </a:txBody>
                  <a:tcPr marL="56761" marR="56761" marT="28381" marB="7314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cap="none" spc="0" dirty="0">
                          <a:solidFill>
                            <a:schemeClr val="tx1"/>
                          </a:solidFill>
                        </a:rPr>
                        <a:t>INCIDENZA</a:t>
                      </a:r>
                    </a:p>
                  </a:txBody>
                  <a:tcPr marL="56761" marR="56761" marT="28381" marB="73146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6178156"/>
                  </a:ext>
                </a:extLst>
              </a:tr>
              <a:tr h="320634">
                <a:tc>
                  <a:txBody>
                    <a:bodyPr/>
                    <a:lstStyle/>
                    <a:p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ULCERA MARGINALE / PERFORATA</a:t>
                      </a:r>
                    </a:p>
                  </a:txBody>
                  <a:tcPr marL="56761" marR="56761" marT="28381" marB="7314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cap="none" spc="0">
                          <a:solidFill>
                            <a:schemeClr val="tx1"/>
                          </a:solidFill>
                        </a:rPr>
                        <a:t>RYGB</a:t>
                      </a:r>
                    </a:p>
                  </a:txBody>
                  <a:tcPr marL="56761" marR="56761" marT="28381" marB="7314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cap="none" spc="0" dirty="0">
                          <a:solidFill>
                            <a:schemeClr val="tx1"/>
                          </a:solidFill>
                        </a:rPr>
                        <a:t>1 – 7 %</a:t>
                      </a:r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6761" marR="56761" marT="28381" marB="7314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13347476"/>
                  </a:ext>
                </a:extLst>
              </a:tr>
              <a:tr h="320634">
                <a:tc>
                  <a:txBody>
                    <a:bodyPr/>
                    <a:lstStyle/>
                    <a:p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OCCLUSIONE INTESTINALE / ERNIA INTERNA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RYGB / OAGB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b="1" cap="none" spc="0" dirty="0">
                          <a:solidFill>
                            <a:schemeClr val="tx1"/>
                          </a:solidFill>
                        </a:rPr>
                        <a:t>&lt; 1 – 20 %</a:t>
                      </a:r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(variabile in letteratura) </a:t>
                      </a:r>
                    </a:p>
                  </a:txBody>
                  <a:tcPr marL="56761" marR="56761" marT="28381" marB="73146" anchor="ctr"/>
                </a:tc>
                <a:extLst>
                  <a:ext uri="{0D108BD9-81ED-4DB2-BD59-A6C34878D82A}">
                    <a16:rowId xmlns:a16="http://schemas.microsoft.com/office/drawing/2014/main" val="3629722598"/>
                  </a:ext>
                </a:extLst>
              </a:tr>
              <a:tr h="424358">
                <a:tc>
                  <a:txBody>
                    <a:bodyPr/>
                    <a:lstStyle/>
                    <a:p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MALATTIA DA REFLUSSO GASTRO-ESOFAGEO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cap="none" spc="0">
                          <a:solidFill>
                            <a:schemeClr val="tx1"/>
                          </a:solidFill>
                        </a:rPr>
                        <a:t>Sleeve gastrectomy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b="1" cap="none" spc="0">
                          <a:solidFill>
                            <a:schemeClr val="tx1"/>
                          </a:solidFill>
                        </a:rPr>
                        <a:t>fino al 25 %</a:t>
                      </a:r>
                      <a:r>
                        <a:rPr lang="it-IT" sz="1400" cap="none" spc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6761" marR="56761" marT="28381" marB="73146" anchor="ctr"/>
                </a:tc>
                <a:extLst>
                  <a:ext uri="{0D108BD9-81ED-4DB2-BD59-A6C34878D82A}">
                    <a16:rowId xmlns:a16="http://schemas.microsoft.com/office/drawing/2014/main" val="3495745094"/>
                  </a:ext>
                </a:extLst>
              </a:tr>
              <a:tr h="320634">
                <a:tc>
                  <a:txBody>
                    <a:bodyPr/>
                    <a:lstStyle/>
                    <a:p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EROSIONE DEL BENDAGGIO GASTRICO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cap="none" spc="0" dirty="0" err="1">
                          <a:solidFill>
                            <a:schemeClr val="tx1"/>
                          </a:solidFill>
                        </a:rPr>
                        <a:t>Adjustable</a:t>
                      </a:r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cap="none" spc="0" dirty="0" err="1">
                          <a:solidFill>
                            <a:schemeClr val="tx1"/>
                          </a:solidFill>
                        </a:rPr>
                        <a:t>gastric</a:t>
                      </a:r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cap="none" spc="0" dirty="0" err="1">
                          <a:solidFill>
                            <a:schemeClr val="tx1"/>
                          </a:solidFill>
                        </a:rPr>
                        <a:t>banding</a:t>
                      </a:r>
                      <a:endParaRPr lang="it-IT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b="1" cap="none" spc="0" dirty="0">
                          <a:solidFill>
                            <a:schemeClr val="tx1"/>
                          </a:solidFill>
                        </a:rPr>
                        <a:t>0.5 – 1 %</a:t>
                      </a:r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6761" marR="56761" marT="28381" marB="73146" anchor="ctr"/>
                </a:tc>
                <a:extLst>
                  <a:ext uri="{0D108BD9-81ED-4DB2-BD59-A6C34878D82A}">
                    <a16:rowId xmlns:a16="http://schemas.microsoft.com/office/drawing/2014/main" val="2674537716"/>
                  </a:ext>
                </a:extLst>
              </a:tr>
              <a:tr h="320634">
                <a:tc>
                  <a:txBody>
                    <a:bodyPr/>
                    <a:lstStyle/>
                    <a:p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SLIPPAGE / DILATAZIONE DEL POUCH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cap="none" spc="0">
                          <a:solidFill>
                            <a:schemeClr val="tx1"/>
                          </a:solidFill>
                        </a:rPr>
                        <a:t>Adjustable gastric banding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b="1" cap="none" spc="0">
                          <a:solidFill>
                            <a:schemeClr val="tx1"/>
                          </a:solidFill>
                        </a:rPr>
                        <a:t>2 %</a:t>
                      </a:r>
                      <a:r>
                        <a:rPr lang="it-IT" sz="1400" cap="none" spc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6761" marR="56761" marT="28381" marB="73146" anchor="ctr"/>
                </a:tc>
                <a:extLst>
                  <a:ext uri="{0D108BD9-81ED-4DB2-BD59-A6C34878D82A}">
                    <a16:rowId xmlns:a16="http://schemas.microsoft.com/office/drawing/2014/main" val="2682613659"/>
                  </a:ext>
                </a:extLst>
              </a:tr>
              <a:tr h="320634">
                <a:tc>
                  <a:txBody>
                    <a:bodyPr/>
                    <a:lstStyle/>
                    <a:p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COMPLICAZIONI DEL PORT/TUBING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cap="none" spc="0" dirty="0" err="1">
                          <a:solidFill>
                            <a:schemeClr val="tx1"/>
                          </a:solidFill>
                        </a:rPr>
                        <a:t>Adjustable</a:t>
                      </a:r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cap="none" spc="0" dirty="0" err="1">
                          <a:solidFill>
                            <a:schemeClr val="tx1"/>
                          </a:solidFill>
                        </a:rPr>
                        <a:t>gastric</a:t>
                      </a:r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cap="none" spc="0" dirty="0" err="1">
                          <a:solidFill>
                            <a:schemeClr val="tx1"/>
                          </a:solidFill>
                        </a:rPr>
                        <a:t>banding</a:t>
                      </a:r>
                      <a:endParaRPr lang="it-IT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b="1" cap="none" spc="0" dirty="0">
                          <a:solidFill>
                            <a:schemeClr val="tx1"/>
                          </a:solidFill>
                        </a:rPr>
                        <a:t>4 – 5 %</a:t>
                      </a:r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6761" marR="56761" marT="28381" marB="73146" anchor="ctr"/>
                </a:tc>
                <a:extLst>
                  <a:ext uri="{0D108BD9-81ED-4DB2-BD59-A6C34878D82A}">
                    <a16:rowId xmlns:a16="http://schemas.microsoft.com/office/drawing/2014/main" val="1881975670"/>
                  </a:ext>
                </a:extLst>
              </a:tr>
              <a:tr h="320634">
                <a:tc>
                  <a:txBody>
                    <a:bodyPr/>
                    <a:lstStyle/>
                    <a:p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PERFORAZIONE ESOFAGEA/GASTRICA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cap="none" spc="0">
                          <a:solidFill>
                            <a:schemeClr val="tx1"/>
                          </a:solidFill>
                        </a:rPr>
                        <a:t>Adjustable gastric banding</a:t>
                      </a:r>
                    </a:p>
                  </a:txBody>
                  <a:tcPr marL="56761" marR="56761" marT="28381" marB="73146" anchor="ctr"/>
                </a:tc>
                <a:tc>
                  <a:txBody>
                    <a:bodyPr/>
                    <a:lstStyle/>
                    <a:p>
                      <a:r>
                        <a:rPr lang="it-IT" sz="1400" b="1" cap="none" spc="0" dirty="0">
                          <a:solidFill>
                            <a:schemeClr val="tx1"/>
                          </a:solidFill>
                        </a:rPr>
                        <a:t>0.3 %</a:t>
                      </a:r>
                      <a:r>
                        <a:rPr lang="it-IT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6761" marR="56761" marT="28381" marB="73146" anchor="ctr"/>
                </a:tc>
                <a:extLst>
                  <a:ext uri="{0D108BD9-81ED-4DB2-BD59-A6C34878D82A}">
                    <a16:rowId xmlns:a16="http://schemas.microsoft.com/office/drawing/2014/main" val="723430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759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DD18F5-FE46-E1B2-044B-2240ADF1DDD7}"/>
              </a:ext>
            </a:extLst>
          </p:cNvPr>
          <p:cNvSpPr txBox="1"/>
          <p:nvPr/>
        </p:nvSpPr>
        <p:spPr>
          <a:xfrm>
            <a:off x="474380" y="1699860"/>
            <a:ext cx="456117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dirty="0">
                <a:solidFill>
                  <a:srgbClr val="435B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SINTOMI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Dolore epigastrico/mesogastrico improvviso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Dolore migrante o post-prandiale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Dolore riferito alla spalla sinistra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Nausea e vomito ricorrente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Ematemesi / melena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Astenia, lipotimia, sudorazione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Febbre e brividi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Disfagia progressiva</a:t>
            </a:r>
          </a:p>
        </p:txBody>
      </p:sp>
      <p:pic>
        <p:nvPicPr>
          <p:cNvPr id="18" name="Immagine 17" descr="Immagine che contiene Viso umano, uomo, testo, vestiti&#10;&#10;Il contenuto generato dall'IA potrebbe non essere corretto.">
            <a:extLst>
              <a:ext uri="{FF2B5EF4-FFF2-40B4-BE49-F238E27FC236}">
                <a16:creationId xmlns:a16="http://schemas.microsoft.com/office/drawing/2014/main" id="{A5CBE4A1-7105-C97D-A416-73DEF8732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947C380-D507-3620-4C7D-D05BD9DA8049}"/>
              </a:ext>
            </a:extLst>
          </p:cNvPr>
          <p:cNvSpPr txBox="1"/>
          <p:nvPr/>
        </p:nvSpPr>
        <p:spPr>
          <a:xfrm>
            <a:off x="-256507" y="5158140"/>
            <a:ext cx="5785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0000"/>
                </a:solidFill>
              </a:rPr>
              <a:t>I</a:t>
            </a:r>
            <a:r>
              <a:rPr lang="it-IT" sz="2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i="0" u="none" strike="noStrike" dirty="0">
                <a:effectLst/>
              </a:rPr>
              <a:t>sintomi</a:t>
            </a:r>
            <a:r>
              <a:rPr lang="it-IT" sz="2400" i="0" u="none" strike="noStrike" dirty="0">
                <a:solidFill>
                  <a:srgbClr val="000000"/>
                </a:solidFill>
                <a:effectLst/>
              </a:rPr>
              <a:t> possono essere </a:t>
            </a:r>
            <a:r>
              <a:rPr lang="it-IT" sz="2400" b="1" i="0" u="none" strike="noStrike" dirty="0">
                <a:solidFill>
                  <a:srgbClr val="435B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</a:t>
            </a:r>
            <a:r>
              <a:rPr lang="it-IT" sz="240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ctr"/>
            <a:r>
              <a:rPr lang="it-IT" sz="2400" i="0" u="none" strike="noStrike" dirty="0">
                <a:solidFill>
                  <a:srgbClr val="000000"/>
                </a:solidFill>
                <a:effectLst/>
              </a:rPr>
              <a:t>ma clinicamente </a:t>
            </a:r>
            <a:r>
              <a:rPr lang="it-IT" sz="2400" b="1" i="0" u="none" strike="noStrike" dirty="0">
                <a:solidFill>
                  <a:srgbClr val="435B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significativi</a:t>
            </a:r>
            <a:endParaRPr lang="it-IT" sz="2400" b="1" i="0" u="none" strike="noStrike" dirty="0">
              <a:solidFill>
                <a:srgbClr val="435B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webkit-standard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7FB288F-1C6E-28F1-863B-25D1EA815C3A}"/>
              </a:ext>
            </a:extLst>
          </p:cNvPr>
          <p:cNvSpPr txBox="1"/>
          <p:nvPr/>
        </p:nvSpPr>
        <p:spPr>
          <a:xfrm>
            <a:off x="151620" y="457571"/>
            <a:ext cx="4969374" cy="461665"/>
          </a:xfrm>
          <a:prstGeom prst="rect">
            <a:avLst/>
          </a:prstGeom>
          <a:solidFill>
            <a:srgbClr val="893B11"/>
          </a:solidFill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IL PAZIENTE BARIATRICO IN URGENZA</a:t>
            </a:r>
          </a:p>
        </p:txBody>
      </p:sp>
    </p:spTree>
    <p:extLst>
      <p:ext uri="{BB962C8B-B14F-4D97-AF65-F5344CB8AC3E}">
        <p14:creationId xmlns:p14="http://schemas.microsoft.com/office/powerpoint/2010/main" val="1433201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37E75-7158-44E4-80BE-F753E9173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D6A2BDD-1AC8-0625-470F-4B245E469C44}"/>
              </a:ext>
            </a:extLst>
          </p:cNvPr>
          <p:cNvSpPr txBox="1"/>
          <p:nvPr/>
        </p:nvSpPr>
        <p:spPr>
          <a:xfrm>
            <a:off x="8784738" y="2589136"/>
            <a:ext cx="34072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b="1" dirty="0">
                <a:solidFill>
                  <a:srgbClr val="2A4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ESAMI EMATOCHIMICI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Leucocitosi (&gt;12.000/mm³)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PCR elevata (&gt;10–20 mg/dL)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Lattato elevato (&gt;2 </a:t>
            </a:r>
            <a:r>
              <a:rPr lang="it-IT" sz="1600" dirty="0" err="1"/>
              <a:t>mmol</a:t>
            </a:r>
            <a:r>
              <a:rPr lang="it-IT" sz="1600" dirty="0"/>
              <a:t>/L)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err="1"/>
              <a:t>Hb</a:t>
            </a:r>
            <a:r>
              <a:rPr lang="it-IT" sz="1600" dirty="0"/>
              <a:t>↓ / </a:t>
            </a:r>
            <a:r>
              <a:rPr lang="it-IT" sz="1600" dirty="0" err="1"/>
              <a:t>Ht</a:t>
            </a:r>
            <a:r>
              <a:rPr lang="it-IT" sz="1600" dirty="0"/>
              <a:t>↓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PCT↑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Creatinina / urea↑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Elettroliti alterati (↓Na, ↓K, ↓Cl)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DB73C3C-A5AF-8EC6-6AED-FBBC201140D1}"/>
              </a:ext>
            </a:extLst>
          </p:cNvPr>
          <p:cNvSpPr txBox="1"/>
          <p:nvPr/>
        </p:nvSpPr>
        <p:spPr>
          <a:xfrm>
            <a:off x="5919961" y="985684"/>
            <a:ext cx="45105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b="1" dirty="0">
                <a:solidFill>
                  <a:srgbClr val="2A4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SEGNI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Tachicardia persistente &gt;100–120 bpm ⚠️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Addome disteso, dolorabile, talvolta peritonitico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Ipotensione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Febbre ≥38 °C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Vomito biliare o alimentare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/>
              <a:t>Segni di disidratazione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err="1"/>
              <a:t>SatO</a:t>
            </a:r>
            <a:r>
              <a:rPr lang="it-IT" sz="1600" dirty="0"/>
              <a:t>₂↓, FR↑</a:t>
            </a:r>
          </a:p>
        </p:txBody>
      </p:sp>
      <p:pic>
        <p:nvPicPr>
          <p:cNvPr id="3" name="Immagine 2" descr="Immagine che contiene stanza d'ospedale, vestiti, scena, persona&#10;&#10;Il contenuto generato dall'IA potrebbe non essere corretto.">
            <a:extLst>
              <a:ext uri="{FF2B5EF4-FFF2-40B4-BE49-F238E27FC236}">
                <a16:creationId xmlns:a16="http://schemas.microsoft.com/office/drawing/2014/main" id="{5980FFF9-4AD5-D480-7880-FA7023ED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30"/>
            <a:ext cx="5785224" cy="578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4AD3B5-AA9E-0F42-5B31-D9237E4B349C}"/>
              </a:ext>
            </a:extLst>
          </p:cNvPr>
          <p:cNvSpPr txBox="1"/>
          <p:nvPr/>
        </p:nvSpPr>
        <p:spPr>
          <a:xfrm>
            <a:off x="5841989" y="5133652"/>
            <a:ext cx="63500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L'</a:t>
            </a:r>
            <a:r>
              <a:rPr lang="it-IT" b="1" dirty="0">
                <a:solidFill>
                  <a:srgbClr val="2A4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esame clinico </a:t>
            </a:r>
            <a:r>
              <a:rPr lang="it-IT" dirty="0"/>
              <a:t>può essere </a:t>
            </a:r>
            <a:r>
              <a:rPr lang="it-IT" b="1" dirty="0">
                <a:solidFill>
                  <a:srgbClr val="2A4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inaffidabile</a:t>
            </a:r>
            <a:r>
              <a:rPr lang="it-IT" dirty="0"/>
              <a:t> a causa dell'</a:t>
            </a:r>
            <a:r>
              <a:rPr lang="it-IT" b="1" dirty="0">
                <a:solidFill>
                  <a:srgbClr val="2A4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habitus</a:t>
            </a:r>
            <a:r>
              <a:rPr lang="it-IT" dirty="0"/>
              <a:t> corporeo e dell'assenza dei classici segni di irritazione peritoneale</a:t>
            </a:r>
          </a:p>
          <a:p>
            <a:endParaRPr lang="it-IT" dirty="0"/>
          </a:p>
          <a:p>
            <a:r>
              <a:rPr lang="it-IT" dirty="0"/>
              <a:t>La </a:t>
            </a:r>
            <a:r>
              <a:rPr lang="it-IT" b="1" dirty="0">
                <a:solidFill>
                  <a:srgbClr val="2A4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tachicardia postoperatoria </a:t>
            </a:r>
            <a:r>
              <a:rPr lang="it-IT" dirty="0"/>
              <a:t>è spesso il </a:t>
            </a:r>
            <a:r>
              <a:rPr lang="it-IT" b="1" dirty="0">
                <a:solidFill>
                  <a:srgbClr val="2A4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primo segno </a:t>
            </a:r>
            <a:r>
              <a:rPr lang="it-IT" dirty="0"/>
              <a:t>di complicanza post chirurgia bariatrica.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09C8C7-6310-F042-F4A0-DC1ED5334AF1}"/>
              </a:ext>
            </a:extLst>
          </p:cNvPr>
          <p:cNvSpPr txBox="1"/>
          <p:nvPr/>
        </p:nvSpPr>
        <p:spPr>
          <a:xfrm>
            <a:off x="6125689" y="247020"/>
            <a:ext cx="5782609" cy="523220"/>
          </a:xfrm>
          <a:prstGeom prst="rect">
            <a:avLst/>
          </a:prstGeom>
          <a:solidFill>
            <a:srgbClr val="7B1904"/>
          </a:solidFill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IL PAZIENTE BARIATRICO IN URGENZA</a:t>
            </a:r>
          </a:p>
        </p:txBody>
      </p:sp>
    </p:spTree>
    <p:extLst>
      <p:ext uri="{BB962C8B-B14F-4D97-AF65-F5344CB8AC3E}">
        <p14:creationId xmlns:p14="http://schemas.microsoft.com/office/powerpoint/2010/main" val="429390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727AE-642E-D399-627D-AC20345A5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A0B5E8-6BF9-9AB1-F703-9B1B33D1A407}"/>
              </a:ext>
            </a:extLst>
          </p:cNvPr>
          <p:cNvSpPr txBox="1"/>
          <p:nvPr/>
        </p:nvSpPr>
        <p:spPr>
          <a:xfrm>
            <a:off x="159529" y="1992641"/>
            <a:ext cx="497633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2000" b="1" i="0" u="none" strike="noStrike" dirty="0">
                <a:solidFill>
                  <a:srgbClr val="485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ESAME OBIETTIVO </a:t>
            </a:r>
            <a:r>
              <a:rPr lang="it-IT" sz="2000" i="0" u="none" strike="noStrike" dirty="0">
                <a:solidFill>
                  <a:srgbClr val="000000"/>
                </a:solidFill>
                <a:effectLst/>
              </a:rPr>
              <a:t>complesso e </a:t>
            </a:r>
            <a:r>
              <a:rPr lang="it-IT" sz="2000" i="0" u="none" strike="noStrike" dirty="0">
                <a:solidFill>
                  <a:srgbClr val="485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peculiare</a:t>
            </a:r>
            <a:r>
              <a:rPr lang="it-IT" sz="2000" i="0" u="none" strike="noStrike" dirty="0">
                <a:solidFill>
                  <a:srgbClr val="000000"/>
                </a:solidFill>
                <a:effectLst/>
              </a:rPr>
              <a:t> per l’habitus dei pazienti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2000" b="1" i="0" u="none" strike="noStrike" dirty="0">
                <a:solidFill>
                  <a:srgbClr val="485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it-IT" sz="2000" b="0" i="0" u="none" strike="noStrike" dirty="0">
              <a:solidFill>
                <a:srgbClr val="485C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it-IT" sz="2000" b="0" i="0" u="none" strike="noStrike" dirty="0">
                <a:solidFill>
                  <a:srgbClr val="485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addome con contrasto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it-IT" sz="2000" b="0" i="0" u="none" strike="noStrike" dirty="0">
                <a:solidFill>
                  <a:srgbClr val="485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Ecografia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: utile in casi di sospetta colecistite, versamenti, emoperitoneo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2000" b="1" i="0" u="none" strike="noStrike" dirty="0">
                <a:solidFill>
                  <a:srgbClr val="485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ENDOSCOPIA</a:t>
            </a:r>
            <a:endParaRPr lang="it-IT" sz="2000" b="0" i="0" u="none" strike="noStrike" dirty="0">
              <a:solidFill>
                <a:srgbClr val="485C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it-IT" sz="2000" b="0" i="0" u="none" strike="noStrike" dirty="0">
                <a:solidFill>
                  <a:srgbClr val="485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EGDS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per ulcere marginali e stenosi anastomotica</a:t>
            </a:r>
          </a:p>
        </p:txBody>
      </p:sp>
      <p:pic>
        <p:nvPicPr>
          <p:cNvPr id="10" name="Immagine 9" descr="Immagine che contiene interno, persona, muro, Attrezzature mediche&#10;&#10;Il contenuto generato dall'IA potrebbe non essere corretto.">
            <a:extLst>
              <a:ext uri="{FF2B5EF4-FFF2-40B4-BE49-F238E27FC236}">
                <a16:creationId xmlns:a16="http://schemas.microsoft.com/office/drawing/2014/main" id="{7EEDB130-0D5A-7271-5A93-5CAE9EBB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343" y="171166"/>
            <a:ext cx="6515668" cy="651566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F115EA0-0848-0CA9-3A83-01F3D3C71210}"/>
              </a:ext>
            </a:extLst>
          </p:cNvPr>
          <p:cNvSpPr txBox="1"/>
          <p:nvPr/>
        </p:nvSpPr>
        <p:spPr>
          <a:xfrm>
            <a:off x="0" y="429683"/>
            <a:ext cx="4744383" cy="830997"/>
          </a:xfrm>
          <a:prstGeom prst="rect">
            <a:avLst/>
          </a:prstGeom>
          <a:solidFill>
            <a:srgbClr val="485C4E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b="1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STRUMENTI DIAGNOSTICI E APPROCCIO CLINICO</a:t>
            </a:r>
          </a:p>
        </p:txBody>
      </p:sp>
    </p:spTree>
    <p:extLst>
      <p:ext uri="{BB962C8B-B14F-4D97-AF65-F5344CB8AC3E}">
        <p14:creationId xmlns:p14="http://schemas.microsoft.com/office/powerpoint/2010/main" val="91618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9DE4C-A9A1-A4D9-1131-BF6BC9E27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E56A82-6F00-C519-FA21-CD5A631CBF48}"/>
              </a:ext>
            </a:extLst>
          </p:cNvPr>
          <p:cNvSpPr txBox="1"/>
          <p:nvPr/>
        </p:nvSpPr>
        <p:spPr>
          <a:xfrm>
            <a:off x="352734" y="1706448"/>
            <a:ext cx="506194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i="0" u="none" strike="noStrike" dirty="0">
                <a:solidFill>
                  <a:srgbClr val="0C4A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INTERVENTO TEMPESTIVO</a:t>
            </a:r>
            <a:endParaRPr lang="it-IT" sz="2000" dirty="0">
              <a:solidFill>
                <a:srgbClr val="0C4A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Approccio chirurgico vs. gestione conservativa (es. dilatazione endoscopica, drenaggi percutanei)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000" b="1" i="0" u="none" strike="noStrike" dirty="0">
                <a:solidFill>
                  <a:srgbClr val="0C4A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GESTIONE ANESTESIOLOGICA</a:t>
            </a:r>
            <a:endParaRPr lang="it-IT" sz="2000" dirty="0">
              <a:solidFill>
                <a:srgbClr val="0C4A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Preparazione per vie aeree difficili, accessi venosi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ecoguidati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000" b="1" dirty="0">
                <a:solidFill>
                  <a:srgbClr val="0C4A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2000" b="1" i="0" u="none" strike="noStrike" dirty="0">
                <a:solidFill>
                  <a:srgbClr val="0C4A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EAM MULTIDISCIPLINARE</a:t>
            </a:r>
            <a:endParaRPr lang="it-IT" sz="2000" dirty="0">
              <a:solidFill>
                <a:srgbClr val="0C4A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it-IT" dirty="0">
                <a:solidFill>
                  <a:srgbClr val="000000"/>
                </a:solidFill>
              </a:rPr>
              <a:t>C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hirurghi, Anestesisti, </a:t>
            </a:r>
            <a:r>
              <a:rPr lang="it-IT" dirty="0" err="1">
                <a:solidFill>
                  <a:srgbClr val="000000"/>
                </a:solidFill>
              </a:rPr>
              <a:t>I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ntensivisti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e Radiologi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1093C3-9F82-63D0-9318-271704A9AD49}"/>
              </a:ext>
            </a:extLst>
          </p:cNvPr>
          <p:cNvSpPr txBox="1"/>
          <p:nvPr/>
        </p:nvSpPr>
        <p:spPr>
          <a:xfrm>
            <a:off x="289759" y="335487"/>
            <a:ext cx="6097136" cy="523220"/>
          </a:xfrm>
          <a:prstGeom prst="rect">
            <a:avLst/>
          </a:prstGeom>
          <a:solidFill>
            <a:srgbClr val="0C4A66"/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GESTIONE E STRATEGIE TERAPEUTICHE</a:t>
            </a:r>
          </a:p>
        </p:txBody>
      </p:sp>
      <p:pic>
        <p:nvPicPr>
          <p:cNvPr id="6" name="Immagine 5" descr="Immagine che contiene persona, vestiti, interno, Viso umano&#10;&#10;Il contenuto generato dall'IA potrebbe non essere corretto.">
            <a:extLst>
              <a:ext uri="{FF2B5EF4-FFF2-40B4-BE49-F238E27FC236}">
                <a16:creationId xmlns:a16="http://schemas.microsoft.com/office/drawing/2014/main" id="{FE00B9E6-4710-68A2-9BE5-CA5B0D0F4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049" y="1105645"/>
            <a:ext cx="6357470" cy="423831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7D4178-131C-CF92-1717-642F371992F2}"/>
              </a:ext>
            </a:extLst>
          </p:cNvPr>
          <p:cNvSpPr txBox="1"/>
          <p:nvPr/>
        </p:nvSpPr>
        <p:spPr>
          <a:xfrm>
            <a:off x="-131482" y="5910295"/>
            <a:ext cx="12454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C4A66"/>
                </a:solidFill>
              </a:rPr>
              <a:t>NON SEMPRE L’URGENZA È GESTITA IN UN CENTRO CHE SI OCCUPA DI </a:t>
            </a:r>
          </a:p>
          <a:p>
            <a:pPr algn="ctr"/>
            <a:r>
              <a:rPr lang="it-IT" sz="2400" b="1" dirty="0">
                <a:solidFill>
                  <a:srgbClr val="0C4A66"/>
                </a:solidFill>
              </a:rPr>
              <a:t>CHIRURGIA BARIATRICA</a:t>
            </a:r>
            <a:endParaRPr lang="it-IT" sz="2400" b="1" i="0" u="none" strike="noStrike" dirty="0">
              <a:solidFill>
                <a:srgbClr val="0C4A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221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7F327C4-3552-01B9-4D06-2CBB7B4CA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421" y="3144590"/>
            <a:ext cx="5570115" cy="371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424F9C-676E-BB5A-9EB6-AAF7CA124E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133044" y="1556991"/>
            <a:ext cx="36792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/>
              <a:t>DOLORE CRAMPIFORME O CONTINUO </a:t>
            </a:r>
          </a:p>
          <a:p>
            <a:r>
              <a:rPr lang="it-IT" sz="1400" i="1" dirty="0"/>
              <a:t>VOMITO (BILIARE SE PRECOCE)</a:t>
            </a:r>
          </a:p>
          <a:p>
            <a:r>
              <a:rPr lang="it-IT" sz="1400" i="1" dirty="0"/>
              <a:t>ALVO CHIUSO</a:t>
            </a:r>
          </a:p>
          <a:p>
            <a:r>
              <a:rPr lang="it-IT" sz="1400" i="1" dirty="0"/>
              <a:t>DISTENSIONE ADDOMINALE DISIDRATAZIONE</a:t>
            </a:r>
          </a:p>
          <a:p>
            <a:r>
              <a:rPr lang="it-IT" sz="1400" i="1" dirty="0"/>
              <a:t>TALVOLTA SEGNI SUBOCCLUSIVI TRANSITORI</a:t>
            </a: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E5198A06-A26A-9FC6-8044-302CAF3F5869}"/>
              </a:ext>
            </a:extLst>
          </p:cNvPr>
          <p:cNvSpPr/>
          <p:nvPr/>
        </p:nvSpPr>
        <p:spPr>
          <a:xfrm>
            <a:off x="1770297" y="1635473"/>
            <a:ext cx="4288661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DOLORE ADDOMINALE/VOMITO/OCCLUSIONE?</a:t>
            </a: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2046F43B-5F44-DB43-C537-7D9DC8F23223}"/>
              </a:ext>
            </a:extLst>
          </p:cNvPr>
          <p:cNvSpPr/>
          <p:nvPr/>
        </p:nvSpPr>
        <p:spPr>
          <a:xfrm>
            <a:off x="2424091" y="2608143"/>
            <a:ext cx="3081048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TC ADDOME CON CONTRASTO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66F79484-18CE-3DEE-04A4-81E9B47A8F0E}"/>
              </a:ext>
            </a:extLst>
          </p:cNvPr>
          <p:cNvSpPr/>
          <p:nvPr/>
        </p:nvSpPr>
        <p:spPr>
          <a:xfrm>
            <a:off x="1090714" y="3513287"/>
            <a:ext cx="2823913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SEGNI DI STRANGOLAMENTO O ISCHEMIA</a:t>
            </a:r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18635967-FC25-245D-DC48-6099B9B46075}"/>
              </a:ext>
            </a:extLst>
          </p:cNvPr>
          <p:cNvSpPr/>
          <p:nvPr/>
        </p:nvSpPr>
        <p:spPr>
          <a:xfrm>
            <a:off x="4154149" y="3519161"/>
            <a:ext cx="2631786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SEGNI DI OCCLUSIONE PARZIALE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046D26AC-6E9C-0C1D-AEEC-4598F17507FC}"/>
              </a:ext>
            </a:extLst>
          </p:cNvPr>
          <p:cNvSpPr/>
          <p:nvPr/>
        </p:nvSpPr>
        <p:spPr>
          <a:xfrm>
            <a:off x="1144798" y="4848350"/>
            <a:ext cx="2867704" cy="1123712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SNG</a:t>
            </a:r>
          </a:p>
          <a:p>
            <a:pPr algn="ctr">
              <a:defRPr sz="1400"/>
            </a:pPr>
            <a:r>
              <a:rPr lang="it-IT" sz="1600" b="1" dirty="0"/>
              <a:t>CHIRURGIA URGENTE</a:t>
            </a:r>
          </a:p>
          <a:p>
            <a:pPr algn="ctr">
              <a:defRPr sz="1400"/>
            </a:pPr>
            <a:r>
              <a:rPr lang="it-IT" sz="1400" dirty="0"/>
              <a:t>RIDUZIONE ERNIA/OCCLUSIONE VL</a:t>
            </a:r>
          </a:p>
          <a:p>
            <a:pPr algn="ctr">
              <a:defRPr sz="1400"/>
            </a:pPr>
            <a:r>
              <a:rPr lang="it-IT" sz="1400" dirty="0"/>
              <a:t>CHIUSURA DIFETTI MESENTERICI</a:t>
            </a:r>
          </a:p>
        </p:txBody>
      </p:sp>
      <p:sp>
        <p:nvSpPr>
          <p:cNvPr id="32" name="Rounded Rectangle 6">
            <a:extLst>
              <a:ext uri="{FF2B5EF4-FFF2-40B4-BE49-F238E27FC236}">
                <a16:creationId xmlns:a16="http://schemas.microsoft.com/office/drawing/2014/main" id="{165D1366-4854-D6D2-31CE-4620151BD9F3}"/>
              </a:ext>
            </a:extLst>
          </p:cNvPr>
          <p:cNvSpPr/>
          <p:nvPr/>
        </p:nvSpPr>
        <p:spPr>
          <a:xfrm>
            <a:off x="4506200" y="4712143"/>
            <a:ext cx="1997877" cy="119181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SNG</a:t>
            </a:r>
          </a:p>
          <a:p>
            <a:pPr algn="ctr">
              <a:defRPr sz="1400"/>
            </a:pPr>
            <a:r>
              <a:rPr lang="it-IT" sz="1600" b="1" dirty="0"/>
              <a:t>IDRATAZIONE </a:t>
            </a:r>
          </a:p>
          <a:p>
            <a:pPr algn="ctr">
              <a:defRPr sz="1400"/>
            </a:pPr>
            <a:r>
              <a:rPr lang="it-IT" sz="1600" b="1" dirty="0"/>
              <a:t>OSSERVAZIONE (24H)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A377F005-F2BB-3690-CA04-7EF34072FFA9}"/>
              </a:ext>
            </a:extLst>
          </p:cNvPr>
          <p:cNvSpPr/>
          <p:nvPr/>
        </p:nvSpPr>
        <p:spPr>
          <a:xfrm>
            <a:off x="3838615" y="2087263"/>
            <a:ext cx="252000" cy="44478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CBCCE9B9-9211-036C-FA28-5D8B8B67933C}"/>
              </a:ext>
            </a:extLst>
          </p:cNvPr>
          <p:cNvSpPr/>
          <p:nvPr/>
        </p:nvSpPr>
        <p:spPr>
          <a:xfrm rot="1645573">
            <a:off x="3008080" y="3063760"/>
            <a:ext cx="283355" cy="407313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27EBE6C4-C7A6-82CC-D5A0-06BBE789C3D8}"/>
              </a:ext>
            </a:extLst>
          </p:cNvPr>
          <p:cNvSpPr/>
          <p:nvPr/>
        </p:nvSpPr>
        <p:spPr>
          <a:xfrm rot="20079606">
            <a:off x="4560515" y="3062145"/>
            <a:ext cx="283355" cy="407313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A9C72D5E-68ED-A5FE-0A0D-A93BD54D2B23}"/>
              </a:ext>
            </a:extLst>
          </p:cNvPr>
          <p:cNvSpPr/>
          <p:nvPr/>
        </p:nvSpPr>
        <p:spPr>
          <a:xfrm>
            <a:off x="2514780" y="4245707"/>
            <a:ext cx="253224" cy="40076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5C95A52E-8FCE-AF9A-665F-A4BA20592520}"/>
              </a:ext>
            </a:extLst>
          </p:cNvPr>
          <p:cNvSpPr/>
          <p:nvPr/>
        </p:nvSpPr>
        <p:spPr>
          <a:xfrm>
            <a:off x="5343430" y="4245707"/>
            <a:ext cx="253224" cy="40076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25E1115-5CB6-3A63-29F9-6E73FFF268B8}"/>
              </a:ext>
            </a:extLst>
          </p:cNvPr>
          <p:cNvSpPr txBox="1"/>
          <p:nvPr/>
        </p:nvSpPr>
        <p:spPr>
          <a:xfrm>
            <a:off x="2705283" y="277170"/>
            <a:ext cx="701533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OCCLUSIONE INTESTINALE PRECOCE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Secondaria a edema anastomotico, ernia interna o aderenze precoci</a:t>
            </a:r>
          </a:p>
        </p:txBody>
      </p:sp>
    </p:spTree>
    <p:extLst>
      <p:ext uri="{BB962C8B-B14F-4D97-AF65-F5344CB8AC3E}">
        <p14:creationId xmlns:p14="http://schemas.microsoft.com/office/powerpoint/2010/main" val="1282673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A4A98-90B7-97CA-F6FA-1E8F3CFBB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6EB5BA0-4DFC-56B5-FB87-B4FD9FE3A2B3}"/>
              </a:ext>
            </a:extLst>
          </p:cNvPr>
          <p:cNvSpPr txBox="1"/>
          <p:nvPr/>
        </p:nvSpPr>
        <p:spPr>
          <a:xfrm>
            <a:off x="3344684" y="441788"/>
            <a:ext cx="5725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Emorragia dalla linea di sutura o da ulcere anastomotiche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33979" y="1177125"/>
            <a:ext cx="5140461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TACHICARDIA/IPOTENSIONE/AMEMIZZAZIONE (MELENA)</a:t>
            </a:r>
          </a:p>
        </p:txBody>
      </p:sp>
      <p:sp>
        <p:nvSpPr>
          <p:cNvPr id="5" name="Rounded Rectangle 3"/>
          <p:cNvSpPr/>
          <p:nvPr/>
        </p:nvSpPr>
        <p:spPr>
          <a:xfrm>
            <a:off x="6207208" y="1941158"/>
            <a:ext cx="3988686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STABILIZZARE CON FLUIDI/TRASFUSIONI</a:t>
            </a:r>
          </a:p>
        </p:txBody>
      </p:sp>
      <p:sp>
        <p:nvSpPr>
          <p:cNvPr id="6" name="Rounded Rectangle 4"/>
          <p:cNvSpPr/>
          <p:nvPr/>
        </p:nvSpPr>
        <p:spPr>
          <a:xfrm>
            <a:off x="6008921" y="2681734"/>
            <a:ext cx="4640032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SANGUINAMENTO INTRA O EXTRALUMINALE?</a:t>
            </a:r>
          </a:p>
        </p:txBody>
      </p:sp>
      <p:sp>
        <p:nvSpPr>
          <p:cNvPr id="7" name="Rounded Rectangle 5"/>
          <p:cNvSpPr/>
          <p:nvPr/>
        </p:nvSpPr>
        <p:spPr>
          <a:xfrm>
            <a:off x="6605343" y="3422310"/>
            <a:ext cx="3503377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TC O ENDOSCOPIA (SE EMATEMESI)</a:t>
            </a:r>
          </a:p>
        </p:txBody>
      </p:sp>
      <p:sp>
        <p:nvSpPr>
          <p:cNvPr id="8" name="Rounded Rectangle 6"/>
          <p:cNvSpPr/>
          <p:nvPr/>
        </p:nvSpPr>
        <p:spPr>
          <a:xfrm>
            <a:off x="6024922" y="5185220"/>
            <a:ext cx="2303322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CHIRURGIA URGENTE </a:t>
            </a:r>
          </a:p>
          <a:p>
            <a:pPr algn="ctr">
              <a:defRPr sz="1400"/>
            </a:pPr>
            <a:r>
              <a:rPr lang="it-IT" sz="1600" b="1" dirty="0"/>
              <a:t>(EMOSTASI)</a:t>
            </a:r>
          </a:p>
        </p:txBody>
      </p:sp>
      <p:sp>
        <p:nvSpPr>
          <p:cNvPr id="9" name="Rounded Rectangle 7"/>
          <p:cNvSpPr/>
          <p:nvPr/>
        </p:nvSpPr>
        <p:spPr>
          <a:xfrm>
            <a:off x="8599686" y="5185220"/>
            <a:ext cx="2419193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ENDOSCOPIA TERAPEUTICA</a:t>
            </a:r>
          </a:p>
        </p:txBody>
      </p:sp>
      <p:sp>
        <p:nvSpPr>
          <p:cNvPr id="10" name="Rounded Rectangle 8"/>
          <p:cNvSpPr/>
          <p:nvPr/>
        </p:nvSpPr>
        <p:spPr>
          <a:xfrm>
            <a:off x="6605343" y="6193382"/>
            <a:ext cx="3988686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MONITORAGGIO HB E COAGULAZIONE</a:t>
            </a: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A391B47E-AAFF-43D9-C15F-D21850EC8F5D}"/>
              </a:ext>
            </a:extLst>
          </p:cNvPr>
          <p:cNvSpPr/>
          <p:nvPr/>
        </p:nvSpPr>
        <p:spPr>
          <a:xfrm>
            <a:off x="6605343" y="4424742"/>
            <a:ext cx="1243842" cy="374571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INSTABILE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BBC8916A-4323-F406-4713-0D38B79CC681}"/>
              </a:ext>
            </a:extLst>
          </p:cNvPr>
          <p:cNvSpPr/>
          <p:nvPr/>
        </p:nvSpPr>
        <p:spPr>
          <a:xfrm>
            <a:off x="8776732" y="4165448"/>
            <a:ext cx="1872221" cy="646986"/>
          </a:xfrm>
          <a:prstGeom prst="roundRect">
            <a:avLst/>
          </a:prstGeom>
          <a:solidFill>
            <a:srgbClr val="7B190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defRPr sz="1400"/>
            </a:pPr>
            <a:r>
              <a:rPr lang="it-IT" sz="1600" b="1" dirty="0"/>
              <a:t>STABILE E INTRALUMINALE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94D1069-F134-A626-20CA-30E12BAB616B}"/>
              </a:ext>
            </a:extLst>
          </p:cNvPr>
          <p:cNvSpPr txBox="1"/>
          <p:nvPr/>
        </p:nvSpPr>
        <p:spPr>
          <a:xfrm>
            <a:off x="2382879" y="55881"/>
            <a:ext cx="7193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EMORRAGIA INTRADDOMINALE </a:t>
            </a:r>
            <a:r>
              <a:rPr lang="it-IT" sz="2800" b="1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it-IT" sz="2800" b="1" i="0" u="none" strike="noStrike" dirty="0">
                <a:solidFill>
                  <a:srgbClr val="7B1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DIGESTIVA</a:t>
            </a:r>
            <a:endParaRPr lang="it-IT" sz="2800" b="0" i="0" u="none" strike="noStrike" dirty="0">
              <a:solidFill>
                <a:srgbClr val="7B19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638D1857-B03F-F3ED-2FB1-5246E51A5F1C}"/>
              </a:ext>
            </a:extLst>
          </p:cNvPr>
          <p:cNvSpPr/>
          <p:nvPr/>
        </p:nvSpPr>
        <p:spPr>
          <a:xfrm>
            <a:off x="8177517" y="1608327"/>
            <a:ext cx="253386" cy="2797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52BC1982-BC68-1E1A-1F98-8DECA64F8B11}"/>
              </a:ext>
            </a:extLst>
          </p:cNvPr>
          <p:cNvSpPr/>
          <p:nvPr/>
        </p:nvSpPr>
        <p:spPr>
          <a:xfrm>
            <a:off x="8201551" y="2356439"/>
            <a:ext cx="253386" cy="2797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A8695C9E-D377-FA64-3714-E5B5DF67C334}"/>
              </a:ext>
            </a:extLst>
          </p:cNvPr>
          <p:cNvSpPr/>
          <p:nvPr/>
        </p:nvSpPr>
        <p:spPr>
          <a:xfrm>
            <a:off x="8201551" y="3101844"/>
            <a:ext cx="253386" cy="2797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E2B693B4-B241-DE07-B0CA-58C5E49FDD09}"/>
              </a:ext>
            </a:extLst>
          </p:cNvPr>
          <p:cNvSpPr/>
          <p:nvPr/>
        </p:nvSpPr>
        <p:spPr>
          <a:xfrm rot="1141456">
            <a:off x="7285978" y="3833184"/>
            <a:ext cx="243676" cy="54641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BA3F27B0-0985-3FDE-9438-9C2F383BF421}"/>
              </a:ext>
            </a:extLst>
          </p:cNvPr>
          <p:cNvSpPr/>
          <p:nvPr/>
        </p:nvSpPr>
        <p:spPr>
          <a:xfrm rot="20285536">
            <a:off x="9289647" y="3866747"/>
            <a:ext cx="253386" cy="2797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821CCD3C-A299-5381-02F9-81773790A33D}"/>
              </a:ext>
            </a:extLst>
          </p:cNvPr>
          <p:cNvSpPr/>
          <p:nvPr/>
        </p:nvSpPr>
        <p:spPr>
          <a:xfrm>
            <a:off x="7049890" y="4864754"/>
            <a:ext cx="253386" cy="2797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778812BB-8BAB-C130-C82B-F4874570D6E7}"/>
              </a:ext>
            </a:extLst>
          </p:cNvPr>
          <p:cNvSpPr/>
          <p:nvPr/>
        </p:nvSpPr>
        <p:spPr>
          <a:xfrm>
            <a:off x="9586075" y="4864754"/>
            <a:ext cx="253386" cy="2797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27" name="Freccia in giù 26">
            <a:extLst>
              <a:ext uri="{FF2B5EF4-FFF2-40B4-BE49-F238E27FC236}">
                <a16:creationId xmlns:a16="http://schemas.microsoft.com/office/drawing/2014/main" id="{7D8B9EB6-6FDE-9980-90B8-42BD4D290EF4}"/>
              </a:ext>
            </a:extLst>
          </p:cNvPr>
          <p:cNvSpPr/>
          <p:nvPr/>
        </p:nvSpPr>
        <p:spPr>
          <a:xfrm>
            <a:off x="7076884" y="5872916"/>
            <a:ext cx="253386" cy="2797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sp>
        <p:nvSpPr>
          <p:cNvPr id="28" name="Freccia in giù 27">
            <a:extLst>
              <a:ext uri="{FF2B5EF4-FFF2-40B4-BE49-F238E27FC236}">
                <a16:creationId xmlns:a16="http://schemas.microsoft.com/office/drawing/2014/main" id="{C1486241-536C-EB37-C1A3-70734BBF0AED}"/>
              </a:ext>
            </a:extLst>
          </p:cNvPr>
          <p:cNvSpPr/>
          <p:nvPr/>
        </p:nvSpPr>
        <p:spPr>
          <a:xfrm>
            <a:off x="9642746" y="5872916"/>
            <a:ext cx="253386" cy="27975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it-IT" sz="1600" dirty="0"/>
          </a:p>
        </p:txBody>
      </p:sp>
      <p:pic>
        <p:nvPicPr>
          <p:cNvPr id="12" name="Immagine 11" descr="Immagine che contiene testo, interno, bevanda, muro&#10;&#10;Il contenuto generato dall'IA potrebbe non essere corretto.">
            <a:extLst>
              <a:ext uri="{FF2B5EF4-FFF2-40B4-BE49-F238E27FC236}">
                <a16:creationId xmlns:a16="http://schemas.microsoft.com/office/drawing/2014/main" id="{07DC29BB-9331-B242-36C8-FC33B04A3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9" y="2000775"/>
            <a:ext cx="5688070" cy="379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32285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10816</TotalTime>
  <Words>1527</Words>
  <Application>Microsoft Office PowerPoint</Application>
  <PresentationFormat>Widescreen</PresentationFormat>
  <Paragraphs>286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Helvetica</vt:lpstr>
      <vt:lpstr>-webkit-standard</vt:lpstr>
      <vt:lpstr>Wingdings</vt:lpstr>
      <vt:lpstr>RetrospectVTI</vt:lpstr>
      <vt:lpstr>Tema di Office</vt:lpstr>
      <vt:lpstr>LA CHIRURGIA COME STRUMENTO IN URGENZA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Carlo Giove</cp:lastModifiedBy>
  <cp:revision>67</cp:revision>
  <dcterms:created xsi:type="dcterms:W3CDTF">2022-02-27T17:36:31Z</dcterms:created>
  <dcterms:modified xsi:type="dcterms:W3CDTF">2025-05-28T20:37:32Z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